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315" r:id="rId6"/>
    <p:sldId id="316" r:id="rId7"/>
    <p:sldId id="259" r:id="rId8"/>
    <p:sldId id="265" r:id="rId9"/>
    <p:sldId id="319" r:id="rId10"/>
    <p:sldId id="318" r:id="rId11"/>
    <p:sldId id="264" r:id="rId12"/>
    <p:sldId id="289" r:id="rId13"/>
    <p:sldId id="292" r:id="rId14"/>
    <p:sldId id="294" r:id="rId15"/>
    <p:sldId id="295" r:id="rId16"/>
    <p:sldId id="298" r:id="rId17"/>
    <p:sldId id="299" r:id="rId18"/>
    <p:sldId id="300" r:id="rId19"/>
    <p:sldId id="302" r:id="rId20"/>
    <p:sldId id="304" r:id="rId21"/>
    <p:sldId id="305" r:id="rId22"/>
    <p:sldId id="307" r:id="rId23"/>
    <p:sldId id="308" r:id="rId24"/>
    <p:sldId id="266" r:id="rId25"/>
    <p:sldId id="274" r:id="rId26"/>
    <p:sldId id="267" r:id="rId27"/>
    <p:sldId id="276" r:id="rId28"/>
    <p:sldId id="268" r:id="rId29"/>
    <p:sldId id="278" r:id="rId30"/>
    <p:sldId id="269" r:id="rId31"/>
    <p:sldId id="280" r:id="rId32"/>
    <p:sldId id="270" r:id="rId33"/>
    <p:sldId id="282" r:id="rId34"/>
    <p:sldId id="271" r:id="rId35"/>
    <p:sldId id="286" r:id="rId36"/>
    <p:sldId id="272" r:id="rId37"/>
    <p:sldId id="287" r:id="rId38"/>
    <p:sldId id="273" r:id="rId39"/>
    <p:sldId id="309" r:id="rId40"/>
    <p:sldId id="284" r:id="rId41"/>
    <p:sldId id="311" r:id="rId42"/>
    <p:sldId id="312" r:id="rId43"/>
    <p:sldId id="314" r:id="rId44"/>
    <p:sldId id="313" r:id="rId45"/>
    <p:sldId id="261" r:id="rId46"/>
    <p:sldId id="32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93"/>
    <p:restoredTop sz="96250"/>
  </p:normalViewPr>
  <p:slideViewPr>
    <p:cSldViewPr snapToGrid="0" snapToObjects="1">
      <p:cViewPr varScale="1">
        <p:scale>
          <a:sx n="155" d="100"/>
          <a:sy n="155" d="100"/>
        </p:scale>
        <p:origin x="4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2/18/23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2/18/23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21.02.2023</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61AE770-E9E3-1291-E0E5-08140B04344F}"/>
              </a:ext>
            </a:extLst>
          </p:cNvPr>
          <p:cNvGraphicFramePr>
            <a:graphicFrameLocks noGrp="1"/>
          </p:cNvGraphicFramePr>
          <p:nvPr>
            <p:ph idx="1"/>
            <p:extLst>
              <p:ext uri="{D42A27DB-BD31-4B8C-83A1-F6EECF244321}">
                <p14:modId xmlns:p14="http://schemas.microsoft.com/office/powerpoint/2010/main" val="2191577063"/>
              </p:ext>
            </p:extLst>
          </p:nvPr>
        </p:nvGraphicFramePr>
        <p:xfrm>
          <a:off x="2000299" y="777037"/>
          <a:ext cx="8191401" cy="5303925"/>
        </p:xfrm>
        <a:graphic>
          <a:graphicData uri="http://schemas.openxmlformats.org/drawingml/2006/table">
            <a:tbl>
              <a:tblPr firstRow="1" firstCol="1" bandRow="1">
                <a:noFill/>
                <a:tableStyleId>{5C22544A-7EE6-4342-B048-85BDC9FD1C3A}</a:tableStyleId>
              </a:tblPr>
              <a:tblGrid>
                <a:gridCol w="2639016">
                  <a:extLst>
                    <a:ext uri="{9D8B030D-6E8A-4147-A177-3AD203B41FA5}">
                      <a16:colId xmlns:a16="http://schemas.microsoft.com/office/drawing/2014/main" val="393079627"/>
                    </a:ext>
                  </a:extLst>
                </a:gridCol>
                <a:gridCol w="1392420">
                  <a:extLst>
                    <a:ext uri="{9D8B030D-6E8A-4147-A177-3AD203B41FA5}">
                      <a16:colId xmlns:a16="http://schemas.microsoft.com/office/drawing/2014/main" val="1080546513"/>
                    </a:ext>
                  </a:extLst>
                </a:gridCol>
                <a:gridCol w="2373435">
                  <a:extLst>
                    <a:ext uri="{9D8B030D-6E8A-4147-A177-3AD203B41FA5}">
                      <a16:colId xmlns:a16="http://schemas.microsoft.com/office/drawing/2014/main" val="180147224"/>
                    </a:ext>
                  </a:extLst>
                </a:gridCol>
                <a:gridCol w="1786530">
                  <a:extLst>
                    <a:ext uri="{9D8B030D-6E8A-4147-A177-3AD203B41FA5}">
                      <a16:colId xmlns:a16="http://schemas.microsoft.com/office/drawing/2014/main" val="2997995207"/>
                    </a:ext>
                  </a:extLst>
                </a:gridCol>
              </a:tblGrid>
              <a:tr h="440193">
                <a:tc>
                  <a:txBody>
                    <a:bodyPr/>
                    <a:lstStyle/>
                    <a:p>
                      <a:pPr algn="ctr"/>
                      <a:r>
                        <a:rPr lang="en-US" sz="1100" b="1" cap="none" spc="0" dirty="0">
                          <a:solidFill>
                            <a:schemeClr val="tx1"/>
                          </a:solidFill>
                          <a:effectLst/>
                        </a:rPr>
                        <a:t>Study</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Dataset</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Classification Alg.</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tc>
                  <a:txBody>
                    <a:bodyPr/>
                    <a:lstStyle/>
                    <a:p>
                      <a:pPr algn="ctr"/>
                      <a:r>
                        <a:rPr lang="en-US" sz="1100" b="1" cap="none" spc="0">
                          <a:solidFill>
                            <a:schemeClr val="tx1"/>
                          </a:solidFill>
                          <a:effectLst/>
                        </a:rPr>
                        <a:t>Accuracy</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22843521"/>
                  </a:ext>
                </a:extLst>
              </a:tr>
              <a:tr h="440193">
                <a:tc>
                  <a:txBody>
                    <a:bodyPr/>
                    <a:lstStyle/>
                    <a:p>
                      <a:pPr algn="ctr"/>
                      <a:r>
                        <a:rPr lang="en-US" sz="1100" b="1" cap="none" spc="0" dirty="0">
                          <a:solidFill>
                            <a:schemeClr val="tx1"/>
                          </a:solidFill>
                          <a:effectLst/>
                        </a:rPr>
                        <a:t>S. Pavalarajan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OASIS</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RF</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US" sz="1100" cap="none" spc="0">
                          <a:solidFill>
                            <a:schemeClr val="tx1"/>
                          </a:solidFill>
                          <a:effectLst/>
                        </a:rPr>
                        <a:t>ACC: 83.50%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084247454"/>
                  </a:ext>
                </a:extLst>
              </a:tr>
              <a:tr h="440193">
                <a:tc>
                  <a:txBody>
                    <a:bodyPr/>
                    <a:lstStyle/>
                    <a:p>
                      <a:pPr algn="ctr"/>
                      <a:r>
                        <a:rPr lang="en-US" sz="1100" b="1" cap="none" spc="0" dirty="0">
                          <a:solidFill>
                            <a:schemeClr val="tx1"/>
                          </a:solidFill>
                          <a:effectLst/>
                        </a:rPr>
                        <a:t>S. S. Rajeswari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VGG-19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98.00%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40508213"/>
                  </a:ext>
                </a:extLst>
              </a:tr>
              <a:tr h="440193">
                <a:tc>
                  <a:txBody>
                    <a:bodyPr/>
                    <a:lstStyle/>
                    <a:p>
                      <a:pPr algn="ctr"/>
                      <a:r>
                        <a:rPr lang="en-US" sz="1100" b="1" cap="none" spc="0">
                          <a:solidFill>
                            <a:schemeClr val="tx1"/>
                          </a:solidFill>
                          <a:effectLst/>
                        </a:rPr>
                        <a:t>J. Li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ADNI</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3-D U-Net CNN</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95.06%</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80667528"/>
                  </a:ext>
                </a:extLst>
              </a:tr>
              <a:tr h="440193">
                <a:tc>
                  <a:txBody>
                    <a:bodyPr/>
                    <a:lstStyle/>
                    <a:p>
                      <a:pPr algn="ctr"/>
                      <a:r>
                        <a:rPr lang="en-US" sz="1100" b="1" cap="none" spc="0">
                          <a:solidFill>
                            <a:schemeClr val="tx1"/>
                          </a:solidFill>
                          <a:effectLst/>
                        </a:rPr>
                        <a:t>S. Basheer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OASIS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CapNet</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92.39%</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236153807"/>
                  </a:ext>
                </a:extLst>
              </a:tr>
              <a:tr h="440193">
                <a:tc>
                  <a:txBody>
                    <a:bodyPr/>
                    <a:lstStyle/>
                    <a:p>
                      <a:pPr algn="ctr"/>
                      <a:r>
                        <a:rPr lang="en-US" sz="1100" b="1" cap="none" spc="0" dirty="0">
                          <a:solidFill>
                            <a:schemeClr val="tx1"/>
                          </a:solidFill>
                          <a:effectLst/>
                        </a:rPr>
                        <a:t>G. Chutani et al.</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VGG-16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99.33%</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685371708"/>
                  </a:ext>
                </a:extLst>
              </a:tr>
              <a:tr h="440193">
                <a:tc>
                  <a:txBody>
                    <a:bodyPr/>
                    <a:lstStyle/>
                    <a:p>
                      <a:pPr algn="ctr"/>
                      <a:r>
                        <a:rPr lang="en-US" sz="1100" b="1" cap="none" spc="0">
                          <a:solidFill>
                            <a:schemeClr val="tx1"/>
                          </a:solidFill>
                          <a:effectLst/>
                        </a:rPr>
                        <a:t>D. Chaihtra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DenseNet121</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ACC: 96.00%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60345177"/>
                  </a:ext>
                </a:extLst>
              </a:tr>
              <a:tr h="440193">
                <a:tc>
                  <a:txBody>
                    <a:bodyPr/>
                    <a:lstStyle/>
                    <a:p>
                      <a:pPr algn="ctr"/>
                      <a:r>
                        <a:rPr lang="en-US" sz="1100" b="1" cap="none" spc="0">
                          <a:solidFill>
                            <a:schemeClr val="tx1"/>
                          </a:solidFill>
                          <a:effectLst/>
                        </a:rPr>
                        <a:t>U. R. K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Dubey,  S.  Alzheimer's  Dataset  (  4  class  of Images)</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dirty="0">
                          <a:solidFill>
                            <a:schemeClr val="tx1"/>
                          </a:solidFill>
                          <a:effectLst/>
                        </a:rPr>
                        <a:t>GLCM + SVM</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US" sz="1100" cap="none" spc="0">
                          <a:solidFill>
                            <a:schemeClr val="tx1"/>
                          </a:solidFill>
                          <a:effectLst/>
                        </a:rPr>
                        <a:t>ACC: 84.00%</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894149472"/>
                  </a:ext>
                </a:extLst>
              </a:tr>
              <a:tr h="440193">
                <a:tc>
                  <a:txBody>
                    <a:bodyPr/>
                    <a:lstStyle/>
                    <a:p>
                      <a:pPr algn="ctr"/>
                      <a:r>
                        <a:rPr lang="en-US" sz="1100" b="1" cap="none" spc="0">
                          <a:solidFill>
                            <a:schemeClr val="tx1"/>
                          </a:solidFill>
                          <a:effectLst/>
                        </a:rPr>
                        <a:t>S. Buyrukoğlu et al.</a:t>
                      </a:r>
                      <a:endParaRPr lang="en-IN"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a:solidFill>
                            <a:schemeClr val="tx1"/>
                          </a:solidFill>
                          <a:effectLst/>
                        </a:rPr>
                        <a:t>ADNI</a:t>
                      </a:r>
                      <a:endParaRPr lang="en-IN"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Stacked Ensemble</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100" cap="none" spc="0" dirty="0">
                          <a:solidFill>
                            <a:schemeClr val="tx1"/>
                          </a:solidFill>
                          <a:effectLst/>
                        </a:rPr>
                        <a:t>ACC: 91.20%</a:t>
                      </a:r>
                      <a:endParaRPr lang="en-IN" sz="1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34961989"/>
                  </a:ext>
                </a:extLst>
              </a:tr>
              <a:tr h="440193">
                <a:tc gridSpan="4">
                  <a:txBody>
                    <a:bodyPr/>
                    <a:lstStyle/>
                    <a:p>
                      <a:pPr algn="ctr"/>
                      <a:r>
                        <a:rPr lang="en-US" sz="1100" b="1" cap="none" spc="0" dirty="0">
                          <a:solidFill>
                            <a:schemeClr val="tx1"/>
                          </a:solidFill>
                          <a:effectLst/>
                        </a:rPr>
                        <a:t>Table 2: Summary of studies using biomarkers other than gene expression</a:t>
                      </a:r>
                      <a:endParaRPr lang="en-IN" sz="11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9982" marT="27993" marB="209945" anchor="ctr">
                    <a:lnL w="12700" cmpd="sng">
                      <a:noFill/>
                      <a:prstDash val="solid"/>
                    </a:lnL>
                    <a:lnR w="12700" cmpd="sng">
                      <a:noFill/>
                      <a:prstDash val="solid"/>
                    </a:lnR>
                    <a:lnT w="12700" cmpd="sng">
                      <a:noFill/>
                      <a:prstDash val="solid"/>
                    </a:lnT>
                    <a:lnB w="12700" cmpd="sng">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3654440"/>
                  </a:ext>
                </a:extLst>
              </a:tr>
            </a:tbl>
          </a:graphicData>
        </a:graphic>
      </p:graphicFrame>
    </p:spTree>
    <p:extLst>
      <p:ext uri="{BB962C8B-B14F-4D97-AF65-F5344CB8AC3E}">
        <p14:creationId xmlns:p14="http://schemas.microsoft.com/office/powerpoint/2010/main" val="1026488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Times New Roman" panose="02020603050405020304" pitchFamily="18" charset="0"/>
                <a:cs typeface="Times New Roman" panose="02020603050405020304" pitchFamily="18" charset="0"/>
              </a:rPr>
              <a:t>P</a:t>
            </a:r>
            <a:r>
              <a:rPr lang="en-IN" b="0" i="0" dirty="0">
                <a:solidFill>
                  <a:schemeClr val="tx1"/>
                </a:solidFill>
                <a:effectLst/>
                <a:latin typeface="Times New Roman" panose="02020603050405020304" pitchFamily="18" charset="0"/>
                <a:cs typeface="Times New Roman" panose="02020603050405020304" pitchFamily="18" charset="0"/>
              </a:rPr>
              <a:t>rediction of Alzheimer’s disease using blood gene expression data</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Lee, T., Lee, H - Nature, Sci Rep 10, 3485 (2020)</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3423639492"/>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latin typeface="Times New Roman" panose="02020603050405020304" pitchFamily="18" charset="0"/>
                          <a:cs typeface="Times New Roman" panose="02020603050405020304" pitchFamily="18" charset="0"/>
                        </a:rPr>
                        <a:t>Validation</a:t>
                      </a:r>
                    </a:p>
                  </a:txBody>
                  <a:tcPr/>
                </a:tc>
                <a:tc>
                  <a:txBody>
                    <a:bodyPr/>
                    <a:lstStyle/>
                    <a:p>
                      <a:r>
                        <a:rPr lang="en-US" sz="1200" dirty="0">
                          <a:latin typeface="Times New Roman" panose="02020603050405020304" pitchFamily="18" charset="0"/>
                          <a:cs typeface="Times New Roman" panose="02020603050405020304" pitchFamily="18" charset="0"/>
                        </a:rPr>
                        <a:t>Dataset</a:t>
                      </a:r>
                    </a:p>
                  </a:txBody>
                  <a:tcPr/>
                </a:tc>
                <a:tc>
                  <a:txBody>
                    <a:bodyPr/>
                    <a:lstStyle/>
                    <a:p>
                      <a:r>
                        <a:rPr lang="en-US" sz="12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1983337"/>
                  </a:ext>
                </a:extLst>
              </a:tr>
              <a:tr h="237986">
                <a:tc rowSpan="3">
                  <a:txBody>
                    <a:bodyPr/>
                    <a:lstStyle/>
                    <a:p>
                      <a:r>
                        <a:rPr lang="en-US" sz="1200" dirty="0">
                          <a:latin typeface="Times New Roman" panose="02020603050405020304" pitchFamily="18" charset="0"/>
                          <a:cs typeface="Times New Roman" panose="02020603050405020304" pitchFamily="18" charset="0"/>
                        </a:rPr>
                        <a:t>Internal</a:t>
                      </a:r>
                    </a:p>
                  </a:txBody>
                  <a:tcPr anchor="ctr"/>
                </a:tc>
                <a:tc>
                  <a:txBody>
                    <a:bodyPr/>
                    <a:lstStyle/>
                    <a:p>
                      <a:r>
                        <a:rPr lang="en-US" sz="1200" dirty="0">
                          <a:latin typeface="Times New Roman" panose="02020603050405020304" pitchFamily="18" charset="0"/>
                          <a:cs typeface="Times New Roman" panose="02020603050405020304" pitchFamily="18" charset="0"/>
                        </a:rPr>
                        <a:t>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b"/>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a:t>
                      </a:r>
                    </a:p>
                  </a:txBody>
                  <a:tcPr marL="9525" marR="9525" marT="9525" marB="0" anchor="b"/>
                </a:tc>
                <a:extLst>
                  <a:ext uri="{0D108BD9-81ED-4DB2-BD59-A6C34878D82A}">
                    <a16:rowId xmlns:a16="http://schemas.microsoft.com/office/drawing/2014/main" val="85548649"/>
                  </a:ext>
                </a:extLst>
              </a:tr>
              <a:tr h="237986">
                <a:tc rowSpan="6">
                  <a:txBody>
                    <a:bodyPr/>
                    <a:lstStyle/>
                    <a:p>
                      <a:r>
                        <a:rPr lang="en-US" sz="1200" dirty="0">
                          <a:latin typeface="Times New Roman" panose="02020603050405020304" pitchFamily="18" charset="0"/>
                          <a:cs typeface="Times New Roman" panose="02020603050405020304" pitchFamily="18" charset="0"/>
                        </a:rPr>
                        <a:t>External</a:t>
                      </a:r>
                    </a:p>
                  </a:txBody>
                  <a:tcPr anchor="ctr"/>
                </a:tc>
                <a:tc>
                  <a:txBody>
                    <a:bodyPr/>
                    <a:lstStyle/>
                    <a:p>
                      <a:r>
                        <a:rPr lang="en-US" sz="1200" dirty="0">
                          <a:latin typeface="Times New Roman" panose="02020603050405020304" pitchFamily="18" charset="0"/>
                          <a:cs typeface="Times New Roman" panose="02020603050405020304" pitchFamily="18" charset="0"/>
                        </a:rPr>
                        <a:t>ADN1-ANM1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b"/>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ADN1-ANM2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b"/>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latin typeface="Times New Roman" panose="02020603050405020304" pitchFamily="18" charset="0"/>
                          <a:cs typeface="Times New Roman" panose="02020603050405020304" pitchFamily="18" charset="0"/>
                        </a:rPr>
                        <a:t>ANM1-ADN1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b"/>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b"/>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Times New Roman" panose="02020603050405020304" pitchFamily="18" charset="0"/>
                <a:cs typeface="Times New Roman" panose="02020603050405020304" pitchFamily="18" charset="0"/>
              </a:rPr>
              <a:t> </a:t>
            </a:r>
          </a:p>
          <a:p>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3210797"/>
          </a:xfrm>
        </p:spPr>
        <p:txBody>
          <a:bodyPr>
            <a:normAutofit lnSpcReduction="10000"/>
          </a:bodyPr>
          <a:lstStyle/>
          <a:p>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Proposed Method:</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Ignoring gene expression less than the median value which where (3.897, 7.584, 6.154) for the three datasets and after than select only the probes common in all three data set.</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Normalize each dataset.</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Feature extraction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Use VAE to represent the input as input dimension is huge.</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Extract the TF related genes [7]</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Employ LR, L1-LR, SVM, RF, DNN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Result / Validation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Times New Roman" panose="02020603050405020304" pitchFamily="18" charset="0"/>
                <a:cs typeface="Times New Roman" panose="02020603050405020304" pitchFamily="18" charset="0"/>
              </a:rPr>
              <a:t>Alzheimer’s Patient Analysis Using Image and Gene Expression Data and Explainable-AI to Present Associated Genes</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M. S. Kamal, A. Northcote, L. Chowdhury, N. Dey, R. G. Crespo and E. Herrera-</a:t>
            </a:r>
            <a:r>
              <a:rPr lang="en-IN" sz="1400" b="0" i="0" dirty="0" err="1">
                <a:effectLst/>
                <a:latin typeface="Times New Roman" panose="02020603050405020304" pitchFamily="18" charset="0"/>
                <a:cs typeface="Times New Roman" panose="02020603050405020304" pitchFamily="18" charset="0"/>
              </a:rPr>
              <a:t>Viedma</a:t>
            </a:r>
            <a:r>
              <a:rPr lang="en-IN" sz="1400" b="0" i="0" dirty="0">
                <a:effectLst/>
                <a:latin typeface="Times New Roman" panose="02020603050405020304" pitchFamily="18" charset="0"/>
                <a:cs typeface="Times New Roman" panose="02020603050405020304" pitchFamily="18" charset="0"/>
              </a:rPr>
              <a:t> - IEEE Transactions on Instrumentation and Measurement, vol. 70, pp. 1-7, 2021, Art no. 2513107</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47451" y="3849919"/>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33910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9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Outcome of XAI</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LIME mechanism was used to make the output of the classifier more interpretable.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Genes like OR8B8 and ATP6V1G1 were found to the highly significant genes for AD</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177806"/>
          </a:xfrm>
        </p:spPr>
        <p:txBody>
          <a:bodyPr>
            <a:normAutofit lnSpcReduction="10000"/>
          </a:bodyPr>
          <a:lstStyle/>
          <a:p>
            <a:r>
              <a:rPr lang="en-IN" dirty="0">
                <a:latin typeface="Times New Roman" panose="02020603050405020304" pitchFamily="18" charset="0"/>
                <a:cs typeface="Times New Roman" panose="02020603050405020304" pitchFamily="18" charset="0"/>
              </a:rPr>
              <a:t>A deep learning framework with an embedded-based feature selection approach for the early detection of the Alzheimer’s disease,</a:t>
            </a:r>
            <a:r>
              <a:rPr lang="en-IN" b="0" i="0"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Nivedhitha Mahendran, Durai Raj Vincent P M - Elsevier, Computers in Biology and Medicine, Volume 141,2022</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7120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Dataset: GSE76105 from GEO Omnibus repository is used.</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Classification : RNN, CNN, DRNN, EDRNN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Times New Roman" panose="02020603050405020304" pitchFamily="18" charset="0"/>
                <a:cs typeface="Times New Roman" panose="02020603050405020304" pitchFamily="18" charset="0"/>
              </a:rPr>
              <a:t>Alzheimer’s Disease Classification Using Genetic Data, </a:t>
            </a:r>
            <a:r>
              <a:rPr lang="en-IN" sz="1400" b="0" i="0" dirty="0">
                <a:effectLst/>
                <a:latin typeface="Times New Roman" panose="02020603050405020304" pitchFamily="18" charset="0"/>
                <a:cs typeface="Times New Roman" panose="02020603050405020304" pitchFamily="18" charset="0"/>
              </a:rPr>
              <a:t>S. </a:t>
            </a:r>
            <a:r>
              <a:rPr lang="en-IN" sz="1400" b="0" i="0" dirty="0" err="1">
                <a:effectLst/>
                <a:latin typeface="Times New Roman" panose="02020603050405020304" pitchFamily="18" charset="0"/>
                <a:cs typeface="Times New Roman" panose="02020603050405020304" pitchFamily="18" charset="0"/>
              </a:rPr>
              <a:t>Khanal</a:t>
            </a:r>
            <a:r>
              <a:rPr lang="en-IN" sz="1400" b="0" i="0" dirty="0">
                <a:effectLst/>
                <a:latin typeface="Times New Roman" panose="02020603050405020304" pitchFamily="18" charset="0"/>
                <a:cs typeface="Times New Roman" panose="02020603050405020304" pitchFamily="18" charset="0"/>
              </a:rPr>
              <a:t>, J. Chen, N. Jacobs and A. -L. Lin, IEEE International Conference on Bioinformatics and Biomedicine (BIBM), 2021, pp. 2245-2252</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365333342"/>
              </p:ext>
            </p:extLst>
          </p:nvPr>
        </p:nvGraphicFramePr>
        <p:xfrm>
          <a:off x="4797475"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sz="1600" dirty="0">
                          <a:latin typeface="Times New Roman" panose="02020603050405020304" pitchFamily="18" charset="0"/>
                          <a:cs typeface="Times New Roman" panose="02020603050405020304" pitchFamily="18" charset="0"/>
                        </a:rPr>
                        <a:t>Feature</a:t>
                      </a:r>
                    </a:p>
                  </a:txBody>
                  <a:tcPr/>
                </a:tc>
                <a:tc>
                  <a:txBody>
                    <a:bodyPr/>
                    <a:lstStyle/>
                    <a:p>
                      <a:r>
                        <a:rPr lang="en-US" sz="1600" dirty="0">
                          <a:latin typeface="Times New Roman" panose="02020603050405020304" pitchFamily="18" charset="0"/>
                          <a:cs typeface="Times New Roman" panose="02020603050405020304" pitchFamily="18" charset="0"/>
                        </a:rPr>
                        <a:t>Included additional Feature</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extLst>
                  <a:ext uri="{0D108BD9-81ED-4DB2-BD59-A6C34878D82A}">
                    <a16:rowId xmlns:a16="http://schemas.microsoft.com/office/drawing/2014/main" val="2699928241"/>
                  </a:ext>
                </a:extLst>
              </a:tr>
              <a:tr h="370840">
                <a:tc rowSpan="2">
                  <a:txBody>
                    <a:bodyPr/>
                    <a:lstStyle/>
                    <a:p>
                      <a:r>
                        <a:rPr lang="en-US" dirty="0">
                          <a:latin typeface="Times New Roman" panose="02020603050405020304" pitchFamily="18" charset="0"/>
                          <a:cs typeface="Times New Roman" panose="02020603050405020304" pitchFamily="18" charset="0"/>
                        </a:rPr>
                        <a:t>Gene Expression</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65%</a:t>
                      </a:r>
                    </a:p>
                  </a:txBody>
                  <a:tcPr/>
                </a:tc>
                <a:extLst>
                  <a:ext uri="{0D108BD9-81ED-4DB2-BD59-A6C34878D82A}">
                    <a16:rowId xmlns:a16="http://schemas.microsoft.com/office/drawing/2014/main" val="2901599920"/>
                  </a:ext>
                </a:extLst>
              </a:tr>
              <a:tr h="370840">
                <a:tc rowSpan="2">
                  <a:txBody>
                    <a:bodyPr/>
                    <a:lstStyle/>
                    <a:p>
                      <a:r>
                        <a:rPr lang="en-US" dirty="0">
                          <a:latin typeface="Times New Roman" panose="02020603050405020304" pitchFamily="18" charset="0"/>
                          <a:cs typeface="Times New Roman" panose="02020603050405020304" pitchFamily="18" charset="0"/>
                        </a:rPr>
                        <a:t>SNP</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8" y="1679316"/>
            <a:ext cx="7315200" cy="283154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59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995388"/>
            <a:ext cx="4998962" cy="3274586"/>
          </a:xfrm>
        </p:spPr>
        <p:txBody>
          <a:bodyPr anchor="t">
            <a:normAutofit/>
          </a:bodyPr>
          <a:lstStyle/>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Gene Expression</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t-test carried out between the groups of genes</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from the N genes selected from the above step (Recursive feature elimination used (RFE))</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model performance XGBoost classifier</a:t>
            </a:r>
          </a:p>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SNP data</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Similar step as for gene expression used.</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algorithms like LR is performed using tool PLINK [9]</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5750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Times New Roman" panose="02020603050405020304" pitchFamily="18" charset="0"/>
                <a:cs typeface="Times New Roman" panose="02020603050405020304" pitchFamily="18" charset="0"/>
              </a:rPr>
              <a:t>Machine Learning Framework for the Prediction of Alzheimer’s</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Disease Using Gene Expression Data Based on Efficient</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Gene Selection, </a:t>
            </a:r>
            <a:r>
              <a:rPr lang="en-IN" sz="1500" b="0" i="0" dirty="0">
                <a:effectLst/>
                <a:latin typeface="Times New Roman" panose="02020603050405020304" pitchFamily="18" charset="0"/>
                <a:cs typeface="Times New Roman" panose="02020603050405020304" pitchFamily="18" charset="0"/>
              </a:rPr>
              <a:t>El-Gawady, A., Makhlouf, M. A., Tawfik, B. S., and Nassar, H. - Symmetry - vol. 14, no. 3, p. 491, 2022</a:t>
            </a:r>
            <a:endParaRPr lang="en-US" sz="15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209644544"/>
              </p:ext>
            </p:extLst>
          </p:nvPr>
        </p:nvGraphicFramePr>
        <p:xfrm>
          <a:off x="3595330" y="5213078"/>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sz="1600" dirty="0">
                          <a:latin typeface="Times New Roman" panose="02020603050405020304" pitchFamily="18" charset="0"/>
                          <a:cs typeface="Times New Roman" panose="02020603050405020304" pitchFamily="18" charset="0"/>
                        </a:rPr>
                        <a:t>Sensitivity</a:t>
                      </a:r>
                    </a:p>
                  </a:txBody>
                  <a:tcPr/>
                </a:tc>
                <a:tc>
                  <a:txBody>
                    <a:bodyPr/>
                    <a:lstStyle/>
                    <a:p>
                      <a:r>
                        <a:rPr lang="en-US" sz="1600" dirty="0">
                          <a:latin typeface="Times New Roman" panose="02020603050405020304" pitchFamily="18" charset="0"/>
                          <a:cs typeface="Times New Roman" panose="02020603050405020304" pitchFamily="18" charset="0"/>
                        </a:rPr>
                        <a:t>Specificity</a:t>
                      </a:r>
                    </a:p>
                  </a:txBody>
                  <a:tcPr/>
                </a:tc>
                <a:tc>
                  <a:txBody>
                    <a:bodyPr/>
                    <a:lstStyle/>
                    <a:p>
                      <a:r>
                        <a:rPr lang="en-US" sz="1600" dirty="0">
                          <a:latin typeface="Times New Roman" panose="02020603050405020304" pitchFamily="18" charset="0"/>
                          <a:cs typeface="Times New Roman" panose="02020603050405020304" pitchFamily="18" charset="0"/>
                        </a:rPr>
                        <a:t>precision</a:t>
                      </a:r>
                    </a:p>
                  </a:txBody>
                  <a:tcPr/>
                </a:tc>
                <a:tc>
                  <a:txBody>
                    <a:bodyPr/>
                    <a:lstStyle/>
                    <a:p>
                      <a:r>
                        <a:rPr lang="en-US" sz="1600" dirty="0">
                          <a:latin typeface="Times New Roman" panose="02020603050405020304" pitchFamily="18" charset="0"/>
                          <a:cs typeface="Times New Roman" panose="02020603050405020304" pitchFamily="18" charset="0"/>
                        </a:rPr>
                        <a:t>Kappa index</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tc>
                  <a:txBody>
                    <a:bodyPr/>
                    <a:lstStyle/>
                    <a:p>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47472022"/>
                  </a:ext>
                </a:extLst>
              </a:tr>
              <a:tr h="370840">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98%</a:t>
                      </a:r>
                    </a:p>
                  </a:txBody>
                  <a:tcPr/>
                </a:tc>
                <a:tc>
                  <a:txBody>
                    <a:bodyPr/>
                    <a:lstStyle/>
                    <a:p>
                      <a:r>
                        <a:rPr lang="en-US" sz="1600" dirty="0">
                          <a:latin typeface="Times New Roman" panose="02020603050405020304" pitchFamily="18" charset="0"/>
                          <a:cs typeface="Times New Roman" panose="02020603050405020304" pitchFamily="18" charset="0"/>
                        </a:rPr>
                        <a:t>0.945</a:t>
                      </a:r>
                    </a:p>
                  </a:txBody>
                  <a:tcPr/>
                </a:tc>
                <a:tc>
                  <a:txBody>
                    <a:bodyPr/>
                    <a:lstStyle/>
                    <a:p>
                      <a:r>
                        <a:rPr lang="en-US" sz="1600" dirty="0">
                          <a:latin typeface="Times New Roman" panose="02020603050405020304" pitchFamily="18" charset="0"/>
                          <a:cs typeface="Times New Roman" panose="02020603050405020304" pitchFamily="18" charset="0"/>
                        </a:rPr>
                        <a:t>97.2%</a:t>
                      </a:r>
                    </a:p>
                  </a:txBody>
                  <a:tcPr/>
                </a:tc>
                <a:tc>
                  <a:txBody>
                    <a:bodyPr/>
                    <a:lstStyle/>
                    <a:p>
                      <a:r>
                        <a:rPr lang="en-US" sz="1600" dirty="0">
                          <a:latin typeface="Times New Roman" panose="02020603050405020304" pitchFamily="18" charset="0"/>
                          <a:cs typeface="Times New Roman" panose="02020603050405020304" pitchFamily="18" charset="0"/>
                        </a:rPr>
                        <a:t>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923925"/>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456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Chi squared</a:t>
            </a:r>
          </a:p>
          <a:p>
            <a:pPr lvl="1"/>
            <a:r>
              <a:rPr lang="el-GR" b="0" i="0" dirty="0">
                <a:solidFill>
                  <a:schemeClr val="tx1">
                    <a:lumMod val="50000"/>
                    <a:lumOff val="50000"/>
                  </a:schemeClr>
                </a:solidFill>
                <a:effectLst/>
                <a:latin typeface="Times New Roman" panose="02020603050405020304" pitchFamily="18" charset="0"/>
                <a:cs typeface="Times New Roman" panose="02020603050405020304" pitchFamily="18" charset="0"/>
              </a:rPr>
              <a:t>χ2 </a:t>
            </a:r>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is a well-known statistical metric used to examine the dependence between two random variables, in this situation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Analysis of variance</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Mutual information</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mutual information I(X, Y) which measures the shared information between two random variables X and Y. In our situation, the two variables are a gene and the target output, which is the diagnosis, AD or N.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79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a type of neurological condition, has seen an increase in the number of cases over the last decade, necessitating the development of a comprehensive method for early detection. Existing techniques are mostly invasive and expensive, so our research focuses on blood gene expression as a potential biomarker. The main challenge in analyzing blood gene expression data is the high dimensionality of the gene expression data. Consequently, this study investigates the numerous feature selection and classifier techniques that can utilize blood gene expression data, as well as propose a novel technique to classify AD samples from blood gene expression data instead of relying on existing methods using MRI images.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8"/>
            <a:ext cx="7315200" cy="1125255"/>
          </a:xfrm>
        </p:spPr>
        <p:txBody>
          <a:bodyPr>
            <a:normAutofit/>
          </a:bodyPr>
          <a:lstStyle/>
          <a:p>
            <a:r>
              <a:rPr lang="en-IN" b="0" i="0" dirty="0">
                <a:effectLst/>
                <a:latin typeface="Times New Roman" panose="02020603050405020304" pitchFamily="18" charset="0"/>
                <a:cs typeface="Times New Roman" panose="02020603050405020304" pitchFamily="18" charset="0"/>
              </a:rPr>
              <a:t>Detection of Alzheimer’s disease at Early Stage using Machine Learning, </a:t>
            </a:r>
            <a:r>
              <a:rPr lang="en-IN" sz="1400" b="0" i="0" dirty="0">
                <a:effectLst/>
                <a:latin typeface="Times New Roman" panose="02020603050405020304" pitchFamily="18" charset="0"/>
                <a:cs typeface="Times New Roman" panose="02020603050405020304" pitchFamily="18" charset="0"/>
              </a:rPr>
              <a:t>S. Pavalarajan, B. A. Kumar, S. S. Hammed, K. Haripriya, C. Preethi and T. Mohanraj - IEEE International Conference on Advanced Computing Technologies and Applications (ICACTA), 2022</a:t>
            </a:r>
            <a:endParaRPr lang="en-US"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299663"/>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299663"/>
            <a:ext cx="5612972" cy="363176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dataset used in the model is longitudinal cross-sectional data from OASIS. It has been inferred from the results that random forest classifier performs well than the other models.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779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Handling missing data</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Feature scaling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Train test split</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Machine Learning Model</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Logistic Regression</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Times New Roman" panose="02020603050405020304" pitchFamily="18" charset="0"/>
                <a:cs typeface="Times New Roman" panose="02020603050405020304" pitchFamily="18" charset="0"/>
              </a:rPr>
              <a:t>A Transfer Learning Approach for Predicting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Alzheimer’s Disease, </a:t>
            </a:r>
            <a:r>
              <a:rPr lang="en-IN" sz="1400" b="0" i="0" dirty="0">
                <a:effectLst/>
                <a:latin typeface="Times New Roman" panose="02020603050405020304" pitchFamily="18" charset="0"/>
                <a:cs typeface="Times New Roman" panose="02020603050405020304" pitchFamily="18" charset="0"/>
              </a:rPr>
              <a:t>S. S. Rajeswari and M. Nair - IEEE Biennial International Conference on Nascent Technologies in Engineering (ICNTE), 2021, pp. 1-5</a:t>
            </a:r>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2033697"/>
            <a:ext cx="7315200"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85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a:xfrm>
            <a:off x="3869268" y="979722"/>
            <a:ext cx="7315200" cy="5120640"/>
          </a:xfrm>
        </p:spPr>
        <p:txBody>
          <a:bodyPr anchor="t">
            <a:normAutofit/>
          </a:bodyPr>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Transfer Leering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pre-trained model is reused by freezing the dense layers or the final layer to train a complex or a large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936662"/>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conducted to understand the underlying mechanism and the pathogenesis of the Alzheimer’s disease.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Underlying </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genetic structure of the disease, gene expression data were used to identify possible genes that are </a:t>
            </a:r>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risk.</a:t>
            </a:r>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A machine learning framework that can be used to identify possible bio-marker genes is proposed.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D</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iscovered possible set of 14 genes are validated by biological sources. </a:t>
            </a:r>
          </a:p>
          <a:p>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Detection of Novel Biomarker Genes of Alzheimer’s Disease Using Gene Expression Data,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Perera, K. Hewage, C. Gunarathne, R. Navarathna, D. Herath and R. G. Ragel, IEEE Moratuwa Engineering Research Conference (MERCon), 2020, pp. 1-6</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154248498"/>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n-US" sz="1600" dirty="0">
                          <a:latin typeface="Times New Roman" panose="02020603050405020304" pitchFamily="18" charset="0"/>
                          <a:cs typeface="Times New Roman" panose="02020603050405020304" pitchFamily="18" charset="0"/>
                        </a:rPr>
                        <a:t>Testing</a:t>
                      </a:r>
                    </a:p>
                  </a:txBody>
                  <a:tcPr/>
                </a:tc>
                <a:tc>
                  <a:txBody>
                    <a:bodyPr/>
                    <a:lstStyle/>
                    <a:p>
                      <a:pPr algn="ctr"/>
                      <a:r>
                        <a:rPr lang="en-US" sz="1600" dirty="0">
                          <a:latin typeface="Times New Roman" panose="02020603050405020304" pitchFamily="18" charset="0"/>
                          <a:cs typeface="Times New Roman" panose="02020603050405020304" pitchFamily="18" charset="0"/>
                        </a:rPr>
                        <a:t>Training</a:t>
                      </a:r>
                    </a:p>
                  </a:txBody>
                  <a:tcPr/>
                </a:tc>
                <a:extLst>
                  <a:ext uri="{0D108BD9-81ED-4DB2-BD59-A6C34878D82A}">
                    <a16:rowId xmlns:a16="http://schemas.microsoft.com/office/drawing/2014/main" val="301920534"/>
                  </a:ext>
                </a:extLst>
              </a:tr>
              <a:tr h="281487">
                <a:tc>
                  <a:txBody>
                    <a:bodyPr/>
                    <a:lstStyle/>
                    <a:p>
                      <a:pPr algn="ctr"/>
                      <a:r>
                        <a:rPr lang="en-US" sz="1600" dirty="0">
                          <a:latin typeface="Times New Roman" panose="02020603050405020304" pitchFamily="18" charset="0"/>
                          <a:cs typeface="Times New Roman" panose="02020603050405020304" pitchFamily="18" charset="0"/>
                        </a:rPr>
                        <a:t>Random Forest</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87.48%</a:t>
                      </a:r>
                    </a:p>
                  </a:txBody>
                  <a:tcPr/>
                </a:tc>
                <a:extLst>
                  <a:ext uri="{0D108BD9-81ED-4DB2-BD59-A6C34878D82A}">
                    <a16:rowId xmlns:a16="http://schemas.microsoft.com/office/drawing/2014/main" val="3474861340"/>
                  </a:ext>
                </a:extLst>
              </a:tr>
              <a:tr h="479203">
                <a:tc>
                  <a:txBody>
                    <a:bodyPr/>
                    <a:lstStyle/>
                    <a:p>
                      <a:pPr algn="ctr"/>
                      <a:r>
                        <a:rPr lang="en-US" sz="1600" dirty="0">
                          <a:latin typeface="Times New Roman" panose="02020603050405020304" pitchFamily="18" charset="0"/>
                          <a:cs typeface="Times New Roman" panose="02020603050405020304" pitchFamily="18" charset="0"/>
                        </a:rPr>
                        <a:t>SVM + Gaussian Kernel</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91.06%</a:t>
                      </a:r>
                    </a:p>
                  </a:txBody>
                  <a:tcPr/>
                </a:tc>
                <a:extLst>
                  <a:ext uri="{0D108BD9-81ED-4DB2-BD59-A6C34878D82A}">
                    <a16:rowId xmlns:a16="http://schemas.microsoft.com/office/drawing/2014/main" val="749064845"/>
                  </a:ext>
                </a:extLst>
              </a:tr>
              <a:tr h="281487">
                <a:tc>
                  <a:txBody>
                    <a:bodyPr/>
                    <a:lstStyle/>
                    <a:p>
                      <a:pPr algn="ctr"/>
                      <a:r>
                        <a:rPr lang="en-US" sz="1600" dirty="0">
                          <a:latin typeface="Times New Roman" panose="02020603050405020304" pitchFamily="18" charset="0"/>
                          <a:cs typeface="Times New Roman" panose="02020603050405020304" pitchFamily="18" charset="0"/>
                        </a:rPr>
                        <a:t>SVM + Linear Kernel</a:t>
                      </a:r>
                    </a:p>
                  </a:txBody>
                  <a:tcPr/>
                </a:tc>
                <a:tc>
                  <a:txBody>
                    <a:bodyPr/>
                    <a:lstStyle/>
                    <a:p>
                      <a:pPr algn="ctr"/>
                      <a:r>
                        <a:rPr lang="en-US" sz="1600" dirty="0">
                          <a:latin typeface="Times New Roman" panose="02020603050405020304" pitchFamily="18" charset="0"/>
                          <a:cs typeface="Times New Roman" panose="02020603050405020304" pitchFamily="18" charset="0"/>
                        </a:rPr>
                        <a:t>89.80%</a:t>
                      </a:r>
                    </a:p>
                  </a:txBody>
                  <a:tcPr/>
                </a:tc>
                <a:tc>
                  <a:txBody>
                    <a:bodyPr/>
                    <a:lstStyle/>
                    <a:p>
                      <a:pPr algn="ctr"/>
                      <a:r>
                        <a:rPr lang="en-US" sz="1600" dirty="0">
                          <a:latin typeface="Times New Roman" panose="02020603050405020304" pitchFamily="18" charset="0"/>
                          <a:cs typeface="Times New Roman" panose="02020603050405020304" pitchFamily="18" charset="0"/>
                        </a:rPr>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GSE5281 gene dataset is used to present a critical analysis of the proposed machine learning framework.</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 Extracting 24,438 unique gene symbols from 161 samples with 87 diagnosed with Alzheimer’s.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Differently Expressed Genes: t-test done to extract the p-value for each gene and gene rejected having pValue &lt; 0.05.</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Classification: following classification were used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Naïve Bayes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Radom Forest</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Nearest Neighbor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with linear and gaussian kernel</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093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is performed to explore gene expression extracted from brains prefrontal cortex for early detection of Alzheimer’s rather relying on the conventional way of detection using brain images using MRI’s.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Involves selection of differently expressed gene and differently expressed methylated position in multi omnics dataset.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Showcases integration of gene expression data and DNA methylation data.</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Chihyun Park,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Jihwan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Ha,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Sanghyun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Park - Elsevier, Expert Systems with Applications, Volume 140, 2020,</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normAutofit/>
          </a:bodyPr>
          <a:lstStyle/>
          <a:p>
            <a:r>
              <a:rPr lang="en-US" sz="1600" dirty="0">
                <a:latin typeface="Times New Roman" panose="02020603050405020304" pitchFamily="18" charset="0"/>
                <a:cs typeface="Times New Roman" panose="02020603050405020304" pitchFamily="18" charset="0"/>
              </a:rPr>
              <a:t>Method:</a:t>
            </a:r>
          </a:p>
          <a:p>
            <a:pPr lvl="1"/>
            <a:r>
              <a:rPr lang="en-US" sz="1600" dirty="0">
                <a:latin typeface="Times New Roman" panose="02020603050405020304" pitchFamily="18" charset="0"/>
                <a:cs typeface="Times New Roman" panose="02020603050405020304" pitchFamily="18" charset="0"/>
              </a:rPr>
              <a:t>Dataset: GSE33000 and GSE44770 were used from GEO Omnibus for gene expression data and GSE80970 were used for DNA methylation profiles.</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Feature Selection: Does not consider traditional feature reduction algorithms PCA, instead use LIMMA packages which is based on t-test.</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Prediction Model:</a:t>
            </a:r>
          </a:p>
          <a:p>
            <a:pPr lvl="2"/>
            <a:r>
              <a:rPr lang="en-US" dirty="0">
                <a:latin typeface="Times New Roman" panose="02020603050405020304" pitchFamily="18" charset="0"/>
                <a:cs typeface="Times New Roman" panose="02020603050405020304" pitchFamily="18" charset="0"/>
              </a:rPr>
              <a:t>SVM</a:t>
            </a:r>
          </a:p>
          <a:p>
            <a:pPr lvl="2"/>
            <a:r>
              <a:rPr lang="en-US" dirty="0">
                <a:latin typeface="Times New Roman" panose="02020603050405020304" pitchFamily="18" charset="0"/>
                <a:cs typeface="Times New Roman" panose="02020603050405020304" pitchFamily="18" charset="0"/>
              </a:rPr>
              <a:t>Naïve Bayesian</a:t>
            </a:r>
          </a:p>
          <a:p>
            <a:pPr lvl="2"/>
            <a:r>
              <a:rPr lang="en-US" dirty="0">
                <a:latin typeface="Times New Roman" panose="02020603050405020304" pitchFamily="18" charset="0"/>
                <a:cs typeface="Times New Roman" panose="02020603050405020304" pitchFamily="18" charset="0"/>
              </a:rPr>
              <a:t>Random Forest</a:t>
            </a:r>
          </a:p>
          <a:p>
            <a:pPr lvl="2"/>
            <a:r>
              <a:rPr lang="en-US" dirty="0">
                <a:latin typeface="Times New Roman" panose="02020603050405020304" pitchFamily="18" charset="0"/>
                <a:cs typeface="Times New Roman" panose="02020603050405020304" pitchFamily="18" charset="0"/>
              </a:rPr>
              <a:t>DNN</a:t>
            </a:r>
          </a:p>
          <a:p>
            <a:pPr marL="960120" lvl="2" indent="0">
              <a:buNone/>
            </a:pPr>
            <a:r>
              <a:rPr lang="en-US" dirty="0">
                <a:latin typeface="Times New Roman" panose="02020603050405020304" pitchFamily="18" charset="0"/>
                <a:cs typeface="Times New Roman" panose="02020603050405020304" pitchFamily="18" charset="0"/>
              </a:rPr>
              <a:t>These were also verified with k-fold cross validation.</a:t>
            </a:r>
          </a:p>
          <a:p>
            <a:pPr lvl="1"/>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identify the most important genes that causes the Alzheimer’s disease by using feature(gene) selection to reduce the high dimensional data size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Two-fold approach, first to remove the irrelevant features and second to predicting the AD patients.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20032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Microarray Gene Expression Data for Detection Alzheimer’s Disease Using k-means and Deep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M. AL-Bermany and S. Z. AL-Rashid – IEEE 7th International Engineering Conference “Research &amp; Innovation amid Global Pandemic" (IEC), 2021, pp. 13-19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545918099"/>
              </p:ext>
            </p:extLst>
          </p:nvPr>
        </p:nvGraphicFramePr>
        <p:xfrm>
          <a:off x="3720767"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Feature Selection</a:t>
                      </a:r>
                    </a:p>
                  </a:txBody>
                  <a:tcPr/>
                </a:tc>
                <a:tc>
                  <a:txBody>
                    <a:bodyPr/>
                    <a:lstStyle/>
                    <a:p>
                      <a:pPr algn="ctr"/>
                      <a:r>
                        <a:rPr lang="en-US" sz="1600" dirty="0">
                          <a:latin typeface="Times New Roman" panose="02020603050405020304" pitchFamily="18" charset="0"/>
                          <a:cs typeface="Times New Roman" panose="02020603050405020304" pitchFamily="18" charset="0"/>
                        </a:rPr>
                        <a:t>Prediction Method</a:t>
                      </a:r>
                    </a:p>
                  </a:txBody>
                  <a:tcPr/>
                </a:tc>
                <a:tc>
                  <a:txBody>
                    <a:bodyPr/>
                    <a:lstStyle/>
                    <a:p>
                      <a:pPr algn="ctr"/>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250898791"/>
                  </a:ext>
                </a:extLst>
              </a:tr>
              <a:tr h="370840">
                <a:tc>
                  <a:txBody>
                    <a:bodyPr/>
                    <a:lstStyle/>
                    <a:p>
                      <a:pPr algn="ctr"/>
                      <a:r>
                        <a:rPr lang="en-US" sz="1600" dirty="0">
                          <a:latin typeface="Times New Roman" panose="02020603050405020304" pitchFamily="18" charset="0"/>
                          <a:cs typeface="Times New Roman" panose="02020603050405020304" pitchFamily="18" charset="0"/>
                        </a:rPr>
                        <a:t>ANOVA</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92.9%</a:t>
                      </a:r>
                    </a:p>
                  </a:txBody>
                  <a:tcPr/>
                </a:tc>
                <a:extLst>
                  <a:ext uri="{0D108BD9-81ED-4DB2-BD59-A6C34878D82A}">
                    <a16:rowId xmlns:a16="http://schemas.microsoft.com/office/drawing/2014/main" val="1557469964"/>
                  </a:ext>
                </a:extLst>
              </a:tr>
              <a:tr h="370840">
                <a:tc>
                  <a:txBody>
                    <a:bodyPr/>
                    <a:lstStyle/>
                    <a:p>
                      <a:pPr algn="ctr"/>
                      <a:r>
                        <a:rPr lang="en-US" sz="1600" dirty="0">
                          <a:latin typeface="Times New Roman" panose="02020603050405020304" pitchFamily="18" charset="0"/>
                          <a:cs typeface="Times New Roman" panose="02020603050405020304" pitchFamily="18" charset="0"/>
                        </a:rPr>
                        <a:t>MI</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from GEO Omnibus the following were used, GSE63060 and GSE63061. These have 16382 gene symbols and 569 samples, out of which 245 are samples are of AD patients.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Noise removed and did batch normalization using Min-Max normalization.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Gene Selection: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ANOVA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MI (Mutual Information)</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Prediction: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K-Means clustering: employed to reduce D genes from N samples to K.</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a:xfrm>
            <a:off x="3858758" y="958701"/>
            <a:ext cx="7315200" cy="5120640"/>
          </a:xfrm>
        </p:spPr>
        <p:txBody>
          <a:bodyPr anchor="t">
            <a:noAutofit/>
          </a:bodyPr>
          <a:lstStyle/>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or also called as senile dementia is the most common type of dementia among humans.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AD is formally defined as the </a:t>
            </a:r>
            <a:r>
              <a:rPr lang="en-IN" sz="1900" i="0" dirty="0">
                <a:solidFill>
                  <a:schemeClr val="tx1">
                    <a:lumMod val="50000"/>
                    <a:lumOff val="50000"/>
                  </a:schemeClr>
                </a:solidFill>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employ the ensemble of random-forest and regularized regression model (LASSO) to the AD-associated microarray datasets from four brain regions - Prefrontal cortex, Middle temporal gyrus, Hippocampus and Entorhinal cortex.</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system was observed to be the most optimum and biologically significant.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Sharma A, Dey P– Elsevier - Genomics, Volume 113, Issue 4, 2021, Pages 1778-1789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NCBI-GEO database was used. To extract gene expression from different regions of brain.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Dataset from multiple sources are merged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varSelRF (Variable Selection using Random Forest): ensemble of RF classifiers and employ's bootstrap sample of the data.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Implementation available in CRAN repository of 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LASSO (Lease Absolute Shrinkage and Selection Operator)</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(Support Vector Machines)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(Random Forest)</a:t>
            </a:r>
          </a:p>
        </p:txBody>
      </p:sp>
    </p:spTree>
    <p:extLst>
      <p:ext uri="{BB962C8B-B14F-4D97-AF65-F5344CB8AC3E}">
        <p14:creationId xmlns:p14="http://schemas.microsoft.com/office/powerpoint/2010/main" val="1055672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generate a reliable artificial model capable of detecting the high risk of AD, based on gene expression array collected from blood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Single dimension gene expression is converted into a discriminative 2D image which is then used by the CNN model for classification.</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is conducted using 11,618 common genes expression values which are categorized based on Fisher distance.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by a Novel Image-Based Representation of Gene Expression,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Kalkan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M.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Akkaya</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G.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Inal-Gültekin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and A. M. Sanchez-Perez – MDPI, Genes, vol. 13, no. 8, p. 1406, Aug.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and Data Preprocessing: datasets were extracted from NCBI, GSE63060, GSE63062 and GSE140829. All these datasets were combined, and values were min-max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Image-Based Representation of mRNA Expression: LASSO regression is used to eliminate irrelevant genes for AD. Linear discriminant analysis is used to determine the position of gene in the 2D space.</a:t>
            </a:r>
          </a:p>
          <a:p>
            <a:pPr marL="502920" lvl="1"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603352" y="4066117"/>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propose an automatic classification method of AD versus normal control (NC) and mild cognitive impairment (MCI) based on the magnetic resonance images (MRI).</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Complete 3D channel form the MRI images is used as the input, which can obtain image information to the greatest extent.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Contrastive learning strategy based on multiple data transformation methods are used to combine supervised classification loss with the unsupervised contrastive loss.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 were verified used the samples collected from ADNI dataset which showed the model’s effectiveness to classify AD and MCI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3-D CNN-based Multichannel Contrastive Learning for Alzheimer’s Disease Automatic Diagnosis,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J. Li, Y. Wei, C. Wang, Q. Hu, Y. Liu and L. Xu – IEEE Transactions on Instrumentation and Measurement, vol. 71, pp. 1-11,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1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Self-Supervised Contrastive Learning: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Was proposed to learn visual features from large-scale unlabeled images or videos by constructing pretext task without using human annotations.</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Constructs positive samples and negative samples through two different data transformation methods.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Resample</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Skull Stripping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Intensity correction</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Clip</a:t>
            </a:r>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845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23759"/>
            <a:ext cx="7772400" cy="3729569"/>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(The Alzheimer’s Disease Prediction of Longitudinal Evolution) </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Objective of the study was the identification of the most predictive data, features and methods for the progression of subjects at the risk of developing Alzheimer’s.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Tree-based ensemble methods such as Gradient Boosting and Random Forest were explored.</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focused on improving performance rather than focusing on the interpretability.</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Hernandez M, Ramon-</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Julvez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Ferraz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F, with the ADNI Consortium (2022) - PLOS ONE 17(5): e0264695 - 2022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The longitudinal dataset was extracted from TADPOLE challenge organized (D1, D2), which contained a total of 12734 samples.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None done as the data was already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 methods: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Gradient Boosting (XGB)</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 (RF)</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Machines (SVM)</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Evaluation metric: mAUC (multi-class area under the curve)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Explainable AI: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XGB: The importance measures how valuable each feature is in the construction of the boosted 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The importance is computed from the mean and standard deviation of the accumulation of the impurity decrease within each tree.</a:t>
            </a:r>
          </a:p>
          <a:p>
            <a:pPr lvl="2"/>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70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This paper intends to develop the novel algorithm by proposing changes in the designing of capsule network for best prediction results and making the model computationally efficient.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research is conducted on the Open Access Series of Imaging Studies (OASIS) dataset with dimensions (373 X 15) to diagnose the labels into two groups, as demented and non-demented.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Computational Modelling of Dementia Prediction Using Deep Neural Network: Analysis on OASIS Dataset,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Basheer, S. Bhatia and S. B. Sakri, IEEE Access, vol. 9, pp. 42449-42462,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58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OASIS database (https://www.oasis-brains.org/).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The dataset consists of MRI and PET images of clinical patients collected over the period of 15 years. The study was done on longitudinal MRI dataset consisting of 150 subjects for exploratory data analysis.  </a:t>
            </a: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CapNet Model</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CapNet is a neural network architecture that uses capsule layers to represent hierarchical features and spatial relationships within an image.</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Capsule layers are a type of neural network layer that represent hierarchical structures of visual features in an image, such as the orientation and position of edges, and can learn to model the spatial relationships between them.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Each capsule outputs a vector that represents the probability of the presence of an entity, along with its various properties, such as pose, deformation, and texture. </a:t>
            </a:r>
          </a:p>
        </p:txBody>
      </p:sp>
    </p:spTree>
    <p:extLst>
      <p:ext uri="{BB962C8B-B14F-4D97-AF65-F5344CB8AC3E}">
        <p14:creationId xmlns:p14="http://schemas.microsoft.com/office/powerpoint/2010/main" val="183981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cs typeface="Times New Roman" panose="02020603050405020304" pitchFamily="18" charset="0"/>
              </a:rPr>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2324263779"/>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dirty="0">
                          <a:latin typeface="Times New Roman" panose="02020603050405020304" pitchFamily="18" charset="0"/>
                          <a:cs typeface="Times New Roman" panose="02020603050405020304" pitchFamily="18" charset="0"/>
                        </a:rPr>
                        <a:t>Dataset</a:t>
                      </a:r>
                    </a:p>
                  </a:txBody>
                  <a:tcPr/>
                </a:tc>
                <a:tc>
                  <a:txBody>
                    <a:bodyPr/>
                    <a:lstStyle/>
                    <a:p>
                      <a:r>
                        <a:rPr lang="en-US" dirty="0">
                          <a:latin typeface="Times New Roman" panose="02020603050405020304" pitchFamily="18" charset="0"/>
                          <a:cs typeface="Times New Roman" panose="02020603050405020304" pitchFamily="18" charset="0"/>
                        </a:rPr>
                        <a:t>Samples</a:t>
                      </a:r>
                    </a:p>
                  </a:txBody>
                  <a:tcPr/>
                </a:tc>
                <a:tc>
                  <a:txBody>
                    <a:bodyPr/>
                    <a:lstStyle/>
                    <a:p>
                      <a:r>
                        <a:rPr lang="en-US">
                          <a:latin typeface="Times New Roman" panose="02020603050405020304" pitchFamily="18" charset="0"/>
                          <a:cs typeface="Times New Roman" panose="02020603050405020304" pitchFamily="18" charset="0"/>
                        </a:rPr>
                        <a:t>Probes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6809604"/>
                  </a:ext>
                </a:extLst>
              </a:tr>
              <a:tr h="372352">
                <a:tc>
                  <a:txBody>
                    <a:bodyPr/>
                    <a:lstStyle/>
                    <a:p>
                      <a:r>
                        <a:rPr lang="en-US">
                          <a:latin typeface="Times New Roman" panose="02020603050405020304" pitchFamily="18" charset="0"/>
                          <a:cs typeface="Times New Roman" panose="02020603050405020304" pitchFamily="18" charset="0"/>
                        </a:rPr>
                        <a:t>ADNI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465</a:t>
                      </a:r>
                    </a:p>
                  </a:txBody>
                  <a:tcPr/>
                </a:tc>
                <a:tc>
                  <a:txBody>
                    <a:bodyPr/>
                    <a:lstStyle/>
                    <a:p>
                      <a:r>
                        <a:rPr lang="en-US">
                          <a:latin typeface="Times New Roman" panose="02020603050405020304" pitchFamily="18" charset="0"/>
                          <a:cs typeface="Times New Roman" panose="02020603050405020304" pitchFamily="18" charset="0"/>
                        </a:rPr>
                        <a:t>49386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6632705"/>
                  </a:ext>
                </a:extLst>
              </a:tr>
              <a:tr h="372352">
                <a:tc>
                  <a:txBody>
                    <a:bodyPr/>
                    <a:lstStyle/>
                    <a:p>
                      <a:r>
                        <a:rPr lang="en-US">
                          <a:latin typeface="Times New Roman" panose="02020603050405020304" pitchFamily="18" charset="0"/>
                          <a:cs typeface="Times New Roman" panose="02020603050405020304" pitchFamily="18" charset="0"/>
                        </a:rPr>
                        <a:t>ANM1</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329</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38329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6786055"/>
                  </a:ext>
                </a:extLst>
              </a:tr>
              <a:tr h="372352">
                <a:tc>
                  <a:txBody>
                    <a:bodyPr/>
                    <a:lstStyle/>
                    <a:p>
                      <a:r>
                        <a:rPr lang="en-US">
                          <a:latin typeface="Times New Roman" panose="02020603050405020304" pitchFamily="18" charset="0"/>
                          <a:cs typeface="Times New Roman" panose="02020603050405020304" pitchFamily="18" charset="0"/>
                        </a:rPr>
                        <a:t>ANM2</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32049</a:t>
                      </a:r>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645313"/>
            <a:ext cx="7772400" cy="3408015"/>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Studies on DEmiRNAs and their dysregulation states were corroborated with one another by meta-analysis based on a random-effects model</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DEmiRNAs identified by meta-analysis were collected as positive examples of miRNA–AD pairs for ABMDA ensemble learning</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ABMDA identified similar DEmiRNAs according to a set of predefined criteria. The biological significance of all resulting DEmiRNAs was determined by their target genes according to pathway enrichment analyses.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The target genes common to both meta-analysis- and ABMDA-identified DEmiRNAs were collected to construct a network to investigate their biological functions.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Yuen, S.C., Liang, X., Zhu, H. et al – Springer Nature, Alz Res Therapy 13, 126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597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5AA8-2733-1B61-42DC-810F056C669E}"/>
              </a:ext>
            </a:extLst>
          </p:cNvPr>
          <p:cNvSpPr>
            <a:spLocks noGrp="1"/>
          </p:cNvSpPr>
          <p:nvPr>
            <p:ph type="title"/>
          </p:nvPr>
        </p:nvSpPr>
        <p:spPr>
          <a:xfrm>
            <a:off x="126124" y="1123837"/>
            <a:ext cx="3153103" cy="4601183"/>
          </a:xfrm>
        </p:spPr>
        <p:txBody>
          <a:bodyPr/>
          <a:lstStyle/>
          <a:p>
            <a:r>
              <a:rPr lang="en-US" dirty="0"/>
              <a:t>Implementation</a:t>
            </a:r>
          </a:p>
        </p:txBody>
      </p:sp>
      <p:graphicFrame>
        <p:nvGraphicFramePr>
          <p:cNvPr id="4" name="Table 4">
            <a:extLst>
              <a:ext uri="{FF2B5EF4-FFF2-40B4-BE49-F238E27FC236}">
                <a16:creationId xmlns:a16="http://schemas.microsoft.com/office/drawing/2014/main" id="{F7DB1798-EA92-7024-A65A-340E60059057}"/>
              </a:ext>
            </a:extLst>
          </p:cNvPr>
          <p:cNvGraphicFramePr>
            <a:graphicFrameLocks noGrp="1"/>
          </p:cNvGraphicFramePr>
          <p:nvPr>
            <p:ph idx="1"/>
            <p:extLst>
              <p:ext uri="{D42A27DB-BD31-4B8C-83A1-F6EECF244321}">
                <p14:modId xmlns:p14="http://schemas.microsoft.com/office/powerpoint/2010/main" val="292825489"/>
              </p:ext>
            </p:extLst>
          </p:nvPr>
        </p:nvGraphicFramePr>
        <p:xfrm>
          <a:off x="3889759" y="1958848"/>
          <a:ext cx="7315200" cy="2931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83773683"/>
                    </a:ext>
                  </a:extLst>
                </a:gridCol>
                <a:gridCol w="1828800">
                  <a:extLst>
                    <a:ext uri="{9D8B030D-6E8A-4147-A177-3AD203B41FA5}">
                      <a16:colId xmlns:a16="http://schemas.microsoft.com/office/drawing/2014/main" val="1107817792"/>
                    </a:ext>
                  </a:extLst>
                </a:gridCol>
                <a:gridCol w="1828800">
                  <a:extLst>
                    <a:ext uri="{9D8B030D-6E8A-4147-A177-3AD203B41FA5}">
                      <a16:colId xmlns:a16="http://schemas.microsoft.com/office/drawing/2014/main" val="3296491366"/>
                    </a:ext>
                  </a:extLst>
                </a:gridCol>
                <a:gridCol w="1828800">
                  <a:extLst>
                    <a:ext uri="{9D8B030D-6E8A-4147-A177-3AD203B41FA5}">
                      <a16:colId xmlns:a16="http://schemas.microsoft.com/office/drawing/2014/main" val="3516269156"/>
                    </a:ext>
                  </a:extLst>
                </a:gridCol>
              </a:tblGrid>
              <a:tr h="370840">
                <a:tc>
                  <a:txBody>
                    <a:bodyPr/>
                    <a:lstStyle/>
                    <a:p>
                      <a:r>
                        <a:rPr lang="en-US" dirty="0">
                          <a:latin typeface="Times New Roman" panose="02020603050405020304" pitchFamily="18" charset="0"/>
                          <a:cs typeface="Times New Roman" panose="02020603050405020304" pitchFamily="18" charset="0"/>
                        </a:rPr>
                        <a:t>Feature Extraction</a:t>
                      </a:r>
                    </a:p>
                  </a:txBody>
                  <a:tcPr/>
                </a:tc>
                <a:tc>
                  <a:txBody>
                    <a:bodyPr/>
                    <a:lstStyle/>
                    <a:p>
                      <a:r>
                        <a:rPr lang="en-US" dirty="0">
                          <a:latin typeface="Times New Roman" panose="02020603050405020304" pitchFamily="18" charset="0"/>
                          <a:cs typeface="Times New Roman" panose="02020603050405020304" pitchFamily="18" charset="0"/>
                        </a:rPr>
                        <a:t>Classification</a:t>
                      </a:r>
                    </a:p>
                  </a:txBody>
                  <a:tcPr/>
                </a:tc>
                <a:tc>
                  <a:txBody>
                    <a:bodyPr/>
                    <a:lstStyle/>
                    <a:p>
                      <a:r>
                        <a:rPr lang="en-US" dirty="0">
                          <a:latin typeface="Times New Roman" panose="02020603050405020304" pitchFamily="18" charset="0"/>
                          <a:cs typeface="Times New Roman" panose="02020603050405020304" pitchFamily="18" charset="0"/>
                        </a:rPr>
                        <a:t>Accuracy (Training Set)</a:t>
                      </a:r>
                    </a:p>
                  </a:txBody>
                  <a:tcPr/>
                </a:tc>
                <a:tc>
                  <a:txBody>
                    <a:bodyPr/>
                    <a:lstStyle/>
                    <a:p>
                      <a:r>
                        <a:rPr lang="en-US" dirty="0">
                          <a:latin typeface="Times New Roman" panose="02020603050405020304" pitchFamily="18" charset="0"/>
                          <a:cs typeface="Times New Roman" panose="02020603050405020304" pitchFamily="18" charset="0"/>
                        </a:rPr>
                        <a:t>Accuracy (Testing Set)</a:t>
                      </a:r>
                    </a:p>
                  </a:txBody>
                  <a:tcPr/>
                </a:tc>
                <a:extLst>
                  <a:ext uri="{0D108BD9-81ED-4DB2-BD59-A6C34878D82A}">
                    <a16:rowId xmlns:a16="http://schemas.microsoft.com/office/drawing/2014/main" val="613857907"/>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Linear Kernel</a:t>
                      </a:r>
                    </a:p>
                  </a:txBody>
                  <a:tcPr/>
                </a:tc>
                <a:tc>
                  <a:txBody>
                    <a:bodyPr/>
                    <a:lstStyle/>
                    <a:p>
                      <a:r>
                        <a:rPr lang="en-US" dirty="0">
                          <a:latin typeface="Times New Roman" panose="02020603050405020304" pitchFamily="18" charset="0"/>
                          <a:cs typeface="Times New Roman" panose="02020603050405020304" pitchFamily="18" charset="0"/>
                        </a:rPr>
                        <a:t>99.67%</a:t>
                      </a:r>
                    </a:p>
                  </a:txBody>
                  <a:tcPr/>
                </a:tc>
                <a:tc>
                  <a:txBody>
                    <a:bodyPr/>
                    <a:lstStyle/>
                    <a:p>
                      <a:r>
                        <a:rPr lang="en-US" dirty="0">
                          <a:latin typeface="Times New Roman" panose="02020603050405020304" pitchFamily="18" charset="0"/>
                          <a:cs typeface="Times New Roman" panose="02020603050405020304" pitchFamily="18" charset="0"/>
                        </a:rPr>
                        <a:t>77%</a:t>
                      </a:r>
                    </a:p>
                  </a:txBody>
                  <a:tcPr/>
                </a:tc>
                <a:extLst>
                  <a:ext uri="{0D108BD9-81ED-4DB2-BD59-A6C34878D82A}">
                    <a16:rowId xmlns:a16="http://schemas.microsoft.com/office/drawing/2014/main" val="2966375325"/>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a:t>
                      </a:r>
                      <a:r>
                        <a:rPr lang="en-US" sz="1800" dirty="0">
                          <a:latin typeface="Times New Roman" panose="02020603050405020304" pitchFamily="18" charset="0"/>
                          <a:cs typeface="Times New Roman" panose="02020603050405020304" pitchFamily="18" charset="0"/>
                        </a:rPr>
                        <a:t>Gaussian</a:t>
                      </a:r>
                      <a:r>
                        <a:rPr lang="en-US" dirty="0">
                          <a:latin typeface="Times New Roman" panose="02020603050405020304" pitchFamily="18" charset="0"/>
                          <a:cs typeface="Times New Roman" panose="02020603050405020304" pitchFamily="18" charset="0"/>
                        </a:rPr>
                        <a:t> Kernel</a:t>
                      </a:r>
                    </a:p>
                  </a:txBody>
                  <a:tcPr/>
                </a:tc>
                <a:tc>
                  <a:txBody>
                    <a:bodyPr/>
                    <a:lstStyle/>
                    <a:p>
                      <a:r>
                        <a:rPr lang="en-US" dirty="0">
                          <a:latin typeface="Times New Roman" panose="02020603050405020304" pitchFamily="18" charset="0"/>
                          <a:cs typeface="Times New Roman" panose="02020603050405020304" pitchFamily="18" charset="0"/>
                        </a:rPr>
                        <a:t>98.85</a:t>
                      </a:r>
                    </a:p>
                  </a:txBody>
                  <a:tcPr/>
                </a:tc>
                <a:tc>
                  <a:txBody>
                    <a:bodyPr/>
                    <a:lstStyle/>
                    <a:p>
                      <a:r>
                        <a:rPr lang="en-US" dirty="0">
                          <a:latin typeface="Times New Roman" panose="02020603050405020304" pitchFamily="18" charset="0"/>
                          <a:cs typeface="Times New Roman" panose="02020603050405020304" pitchFamily="18" charset="0"/>
                        </a:rPr>
                        <a:t>84%</a:t>
                      </a:r>
                    </a:p>
                  </a:txBody>
                  <a:tcPr/>
                </a:tc>
                <a:extLst>
                  <a:ext uri="{0D108BD9-81ED-4DB2-BD59-A6C34878D82A}">
                    <a16:rowId xmlns:a16="http://schemas.microsoft.com/office/drawing/2014/main" val="3964102098"/>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(64, 128, 128, 2)</a:t>
                      </a:r>
                    </a:p>
                  </a:txBody>
                  <a:tcPr/>
                </a:tc>
                <a:tc>
                  <a:txBody>
                    <a:bodyPr/>
                    <a:lstStyle/>
                    <a:p>
                      <a:r>
                        <a:rPr lang="en-US" dirty="0">
                          <a:latin typeface="Times New Roman" panose="02020603050405020304" pitchFamily="18" charset="0"/>
                          <a:cs typeface="Times New Roman" panose="02020603050405020304" pitchFamily="18" charset="0"/>
                        </a:rPr>
                        <a:t>97.13%</a:t>
                      </a:r>
                    </a:p>
                  </a:txBody>
                  <a:tcPr/>
                </a:tc>
                <a:tc>
                  <a:txBody>
                    <a:bodyPr/>
                    <a:lstStyle/>
                    <a:p>
                      <a:r>
                        <a:rPr lang="en-US" dirty="0">
                          <a:latin typeface="Times New Roman" panose="02020603050405020304" pitchFamily="18" charset="0"/>
                          <a:cs typeface="Times New Roman" panose="02020603050405020304" pitchFamily="18" charset="0"/>
                        </a:rPr>
                        <a:t>77.33%</a:t>
                      </a:r>
                    </a:p>
                  </a:txBody>
                  <a:tcPr/>
                </a:tc>
                <a:extLst>
                  <a:ext uri="{0D108BD9-81ED-4DB2-BD59-A6C34878D82A}">
                    <a16:rowId xmlns:a16="http://schemas.microsoft.com/office/drawing/2014/main" val="2526883530"/>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 4, 4, 2)</a:t>
                      </a:r>
                    </a:p>
                  </a:txBody>
                  <a:tcPr/>
                </a:tc>
                <a:tc>
                  <a:txBody>
                    <a:bodyPr/>
                    <a:lstStyle/>
                    <a:p>
                      <a:r>
                        <a:rPr lang="en-US" dirty="0">
                          <a:latin typeface="Times New Roman" panose="02020603050405020304" pitchFamily="18" charset="0"/>
                          <a:cs typeface="Times New Roman" panose="02020603050405020304" pitchFamily="18" charset="0"/>
                        </a:rPr>
                        <a:t>93.68%</a:t>
                      </a:r>
                    </a:p>
                  </a:txBody>
                  <a:tcPr/>
                </a:tc>
                <a:tc>
                  <a:txBody>
                    <a:bodyPr/>
                    <a:lstStyle/>
                    <a:p>
                      <a:r>
                        <a:rPr lang="en-US" dirty="0">
                          <a:latin typeface="Times New Roman" panose="02020603050405020304" pitchFamily="18" charset="0"/>
                          <a:cs typeface="Times New Roman" panose="02020603050405020304" pitchFamily="18" charset="0"/>
                        </a:rPr>
                        <a:t>89.33%</a:t>
                      </a:r>
                    </a:p>
                  </a:txBody>
                  <a:tcPr/>
                </a:tc>
                <a:extLst>
                  <a:ext uri="{0D108BD9-81ED-4DB2-BD59-A6C34878D82A}">
                    <a16:rowId xmlns:a16="http://schemas.microsoft.com/office/drawing/2014/main" val="457480964"/>
                  </a:ext>
                </a:extLst>
              </a:tr>
            </a:tbl>
          </a:graphicData>
        </a:graphic>
      </p:graphicFrame>
      <p:sp>
        <p:nvSpPr>
          <p:cNvPr id="5" name="TextBox 4">
            <a:extLst>
              <a:ext uri="{FF2B5EF4-FFF2-40B4-BE49-F238E27FC236}">
                <a16:creationId xmlns:a16="http://schemas.microsoft.com/office/drawing/2014/main" id="{BAA43F4E-A3FB-3F6C-A470-0F4CFA284CCB}"/>
              </a:ext>
            </a:extLst>
          </p:cNvPr>
          <p:cNvSpPr txBox="1"/>
          <p:nvPr/>
        </p:nvSpPr>
        <p:spPr>
          <a:xfrm>
            <a:off x="3889759" y="1492470"/>
            <a:ext cx="20270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Dataset: GSE63060</a:t>
            </a:r>
          </a:p>
        </p:txBody>
      </p:sp>
    </p:spTree>
    <p:extLst>
      <p:ext uri="{BB962C8B-B14F-4D97-AF65-F5344CB8AC3E}">
        <p14:creationId xmlns:p14="http://schemas.microsoft.com/office/powerpoint/2010/main" val="208261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7B46D-52ED-E458-CB3E-26EC060F91D3}"/>
              </a:ext>
            </a:extLst>
          </p:cNvPr>
          <p:cNvPicPr>
            <a:picLocks noChangeAspect="1"/>
          </p:cNvPicPr>
          <p:nvPr/>
        </p:nvPicPr>
        <p:blipFill>
          <a:blip r:embed="rId2"/>
          <a:stretch>
            <a:fillRect/>
          </a:stretch>
        </p:blipFill>
        <p:spPr>
          <a:xfrm>
            <a:off x="643467" y="1370267"/>
            <a:ext cx="5130799" cy="4117465"/>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E0CE31-E992-6F1C-C32F-FA7B9773E1AA}"/>
              </a:ext>
            </a:extLst>
          </p:cNvPr>
          <p:cNvPicPr>
            <a:picLocks noChangeAspect="1"/>
          </p:cNvPicPr>
          <p:nvPr/>
        </p:nvPicPr>
        <p:blipFill>
          <a:blip r:embed="rId3"/>
          <a:stretch>
            <a:fillRect/>
          </a:stretch>
        </p:blipFill>
        <p:spPr>
          <a:xfrm>
            <a:off x="6423321" y="1370267"/>
            <a:ext cx="5130799" cy="4117465"/>
          </a:xfrm>
          <a:prstGeom prst="rect">
            <a:avLst/>
          </a:prstGeom>
        </p:spPr>
      </p:pic>
    </p:spTree>
    <p:extLst>
      <p:ext uri="{BB962C8B-B14F-4D97-AF65-F5344CB8AC3E}">
        <p14:creationId xmlns:p14="http://schemas.microsoft.com/office/powerpoint/2010/main" val="1601711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B3D9-C2B1-8F01-020E-4E6C16FFE6EE}"/>
              </a:ext>
            </a:extLst>
          </p:cNvPr>
          <p:cNvPicPr>
            <a:picLocks noChangeAspect="1"/>
          </p:cNvPicPr>
          <p:nvPr/>
        </p:nvPicPr>
        <p:blipFill>
          <a:blip r:embed="rId2"/>
          <a:stretch>
            <a:fillRect/>
          </a:stretch>
        </p:blipFill>
        <p:spPr>
          <a:xfrm>
            <a:off x="2209800" y="1089774"/>
            <a:ext cx="7772400" cy="4678451"/>
          </a:xfrm>
          <a:prstGeom prst="rect">
            <a:avLst/>
          </a:prstGeom>
        </p:spPr>
      </p:pic>
    </p:spTree>
    <p:extLst>
      <p:ext uri="{BB962C8B-B14F-4D97-AF65-F5344CB8AC3E}">
        <p14:creationId xmlns:p14="http://schemas.microsoft.com/office/powerpoint/2010/main" val="4133194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9B147-E870-1AC9-5815-A5E408C0752F}"/>
              </a:ext>
            </a:extLst>
          </p:cNvPr>
          <p:cNvPicPr>
            <a:picLocks noChangeAspect="1"/>
          </p:cNvPicPr>
          <p:nvPr/>
        </p:nvPicPr>
        <p:blipFill>
          <a:blip r:embed="rId2"/>
          <a:stretch>
            <a:fillRect/>
          </a:stretch>
        </p:blipFill>
        <p:spPr>
          <a:xfrm>
            <a:off x="2209800" y="1794230"/>
            <a:ext cx="7772400" cy="3269539"/>
          </a:xfrm>
          <a:prstGeom prst="rect">
            <a:avLst/>
          </a:prstGeom>
        </p:spPr>
      </p:pic>
    </p:spTree>
    <p:extLst>
      <p:ext uri="{BB962C8B-B14F-4D97-AF65-F5344CB8AC3E}">
        <p14:creationId xmlns:p14="http://schemas.microsoft.com/office/powerpoint/2010/main" val="999619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 Nandi, A et al, “Global and regional projections of the economic burden of Alzheimer's disease and related dementias from 2019 to 2050: A value of statistical life approach”, EClinicalMedicine - The Lancet Discovery Science, Volume 51, 101580, 2022.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/10.1016/j.eclinm.2022.101580.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 Lee, T., Lee, H. Prediction of Alzheimer’s disease using blood gene expression data. Sci Rep 10, 3485, 2020.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/10.1038/s41598-020-60595-1.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[3] M. S. Kamal, A. Northcote, L. Chowdhury, N. Dey, R. G. Crespo and E. Herrera-Viedma, "Alzheimer’s Patient Analysis Using Image and Gene Expression Data and Explainable-AI to Present Associated Genes," in IEEE Transactions on Instrumentation and Measurement, vol. 70, pp. 1-7, 2021, Art no. 2513107, doi: 10.1109/TIM.2021.3107056.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[4] Mahendran N, P M DRV. A deep learning framework with an embedded-based feature selection approach for the early detection of the Alzheimer's disease. Comput Biol Med. 2022 Feb; 141:105056. doi: 10.1016/j.compbiomed.2021.105056. Epub 2021 Nov 22. PMID: 34839903.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[5] S. Khanal, J. Chen, N. Jacobs, and A. -L. Lin, "Alzheimer’s Disease Classification Using Genetic Data," 2021 IEEE International Conference on Bioinformatics and Biomedicine (BIBM), 2021, pp. 2245-2252, doi: 10.1109/BIBM52615.2021.9669730.</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[6] El-Gawady, A.; Makhlouf, M.A.; Tawfik, B.S.; Nassar, H. Machine Learning Framework for the Prediction of Alzheimer’s Disease Using Gene Expression Data Based on Efficient Gene Selection. Symmetry 2022, 14, 491.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/10.3390/sym14030491.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[7] S. Perera, K. Hewage, C. Gunarathne, R. Navarathna, D. Herath and R. G. Ragel, "Detection of Novel Biomarker Genes of Alzheimer’s Disease Using Gene Expression Data," 2020 Moratuwa Engineering Research Conference (MERCon), 2020, pp. 1-6, doi: 10.1109/MERCon50084.2020.9185336.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[8] C. Park, J. Ha, and S. Park, "Prediction of Alzheimer's disease based on deep neural network by integrating gene expression and DNA methylation dataset," Expert Systems with Applications, vol. 140, pp. 112873, 2020, doi: 10.1016/j.eswa.2019.112873.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[9] H. M. AL-Bermany and S. Z. AL-Rashid, "Microarray Gene Expression Data for Detection Alzheimer’s Disease Using k-means and Deep Learning," 2021 7th International Engineering Conference “Research &amp; Innovation amid Global Pandemic" (IEC), 2021, pp. 13-19, doi: 10.1109/IEC52205.2021.9476128.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[10] A. Sharma, P. Dey, "A Machine Learning Approach to Unmask Novel Gene Signatures and Prediction of Alzheimer's Disease Within Different Brain Regions," Genomics, vol. 113, no. 4, pp. 1778-1789, Apr. 2021, doi: 10.1016/j.ygeno.2021.04.028.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[11] Kalkan H, Akkaya UM, Inal-Gültekin G, Sanchez-Perez AM. Prediction of Alzheimer's Disease by a Novel Image-Based Representation of Gene Expression. Genes (Basel). 2022 Aug 8;13(8):1406. doi: 10.3390/genes13081406. PMID: 36011317; PMCID: PMC9407775.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[12] D. Sun, H. Peng and Z. Wu, "Establishment and Analysis of a Combined Diagnostic Model of Alzheimer's Disease with Random Forest and Artificial Neural Network," Frontiers in Aging Neuroscience, 2022. Available: https://</a:t>
            </a:r>
            <a:r>
              <a:rPr lang="en-IN" sz="3600" b="0" i="0" dirty="0" err="1">
                <a:effectLst/>
                <a:latin typeface="Times New Roman" panose="02020603050405020304" pitchFamily="18" charset="0"/>
                <a:cs typeface="Times New Roman" panose="02020603050405020304" pitchFamily="18" charset="0"/>
              </a:rPr>
              <a:t>www.proquest.com</a:t>
            </a:r>
            <a:r>
              <a:rPr lang="en-IN" sz="3600" b="0" i="0" dirty="0">
                <a:effectLst/>
                <a:latin typeface="Times New Roman" panose="02020603050405020304" pitchFamily="18" charset="0"/>
                <a:cs typeface="Times New Roman" panose="02020603050405020304" pitchFamily="18" charset="0"/>
              </a:rPr>
              <a:t>/scholarly-journals/establishment-analysis-combined-diagnostic-model/</a:t>
            </a:r>
            <a:r>
              <a:rPr lang="en-IN" sz="3600" b="0" i="0" dirty="0" err="1">
                <a:effectLst/>
                <a:latin typeface="Times New Roman" panose="02020603050405020304" pitchFamily="18" charset="0"/>
                <a:cs typeface="Times New Roman" panose="02020603050405020304" pitchFamily="18" charset="0"/>
              </a:rPr>
              <a:t>docview</a:t>
            </a:r>
            <a:r>
              <a:rPr lang="en-IN" sz="3600" b="0" i="0" dirty="0">
                <a:effectLst/>
                <a:latin typeface="Times New Roman" panose="02020603050405020304" pitchFamily="18" charset="0"/>
                <a:cs typeface="Times New Roman" panose="02020603050405020304" pitchFamily="18" charset="0"/>
              </a:rPr>
              <a:t>/2682564611/se-2. DOI: https://</a:t>
            </a:r>
            <a:r>
              <a:rPr lang="en-IN" sz="3600" b="0" i="0" dirty="0" err="1">
                <a:effectLst/>
                <a:latin typeface="Times New Roman" panose="02020603050405020304" pitchFamily="18" charset="0"/>
                <a:cs typeface="Times New Roman" panose="02020603050405020304" pitchFamily="18" charset="0"/>
              </a:rPr>
              <a:t>doi.org</a:t>
            </a:r>
            <a:r>
              <a:rPr lang="en-IN" sz="3600" b="0" i="0" dirty="0">
                <a:effectLst/>
                <a:latin typeface="Times New Roman" panose="02020603050405020304" pitchFamily="18" charset="0"/>
                <a:cs typeface="Times New Roman" panose="02020603050405020304" pitchFamily="18" charset="0"/>
              </a:rPr>
              <a:t>/10.3389/fnagi.2022.921906.</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fontScale="25000" lnSpcReduction="20000"/>
          </a:bodyPr>
          <a:lstStyle/>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[13] Yuen, S.C., Liang, X., Zhu, H., Jia, Y., and Leung, S.W. "Prediction of differentially expressed microRNAs in blood as potential biomarkers for Alzheimer's disease by meta-analysis and adaptive boosting ensemble learning." Alzheimer's Research &amp; Therapy, vol. 13, no. 1, 2021, p. 126. doi: 10.1186/s13195-021-00862-z.</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[14] S. Pavalarajan, B. A. Kumar, S. S. Hammed, K. Haripriya, C. Preethi and T. Mohanraj, "Detection of Alzheimer's disease at Early Stage using Machine Learning," 2022 International Conference on Advanced Computing Technologies and Applications (ICACTA), Coimbatore, India, 2022, pp. 1-5, doi: 10.1109/ICACTA54488.2022.9752827.</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[15] S. S. Rajeswari and M. Nair, "A Transfer Learning Approach for Predicting Alzheimer's Disease," 2021 4th Biennial International Conference on Nascent Technologies in Engineering (ICNTE), NaviMumbai, India, 2021, pp. 1-5, doi: 10.1109/ICNTE51185.2021.9487746.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[16] J. Li, Y. Wei, C. Wang, Q. Hu, Y. Liu and L. Xu, "3-D CNN-Based Multichannel Contrastive Learning for Alzheimer’s Disease Automatic Diagnosis," in IEEE Transactions on Instrumentation and Measurement, vol. 71, pp. 1-11, 2022, Art no. 5008411, doi: 10.1109/TIM.2022.3162265.</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[17] S. Basheer, S. Bhatia and S. B. Sakri, "Computational Modelling of Dementia Prediction Using Deep Neural Network: Analysis on OASIS Dataset," in IEEE Access, vol. 9, pp. 42449-42462, 2021, doi: 10.1109/ACCESS.2021.3066213.</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[18] G. Chutani, H. Bohra, D. Diwan and N. Garg, "Improved Alzheimer Detection using Image Enhancement Techniques and Transfer Learning," 2022 3rd International Conference for Emerging Technology (INCET), Belgaum, India, 2022, pp. 1-6, doi: 10.1109/INCET54531.2022.9824008.</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[19] D. Chaihtra and S. Vijaya Shetty, "Alzheimer’s Disease Detection from Brain MRI Data using Deep Learning Techniques," 2021 2nd Global Conference for Advancement in Technology (GCAT), Bangalore, India, 2021, pp. 1-5, doi: 10.1109/GCAT52182.2021.9587756.</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[20] U. R. K, S. S. S, U. M. G and V. B. C, "Binary Classification of Alzheimer's disease using MRI images and Support Vector Machine," 2021 IEEE Mysore Sub Section International Conference (MysuruCon), Hassan, India, 2021, pp. 423-426, doi: 10.1109/MysuruCon52639.2021.9641661.</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[21] S. Buyrukoğlu, "Improvement of Machine Learning Models’ Performances based on Ensemble Learning for the detection of Alzheimer Disease," 2021 6th International Conference on Computer Science and Engineering (UBMK), Ankara, Turkey, 2021, pp. 102-106, doi: 10.1109/UBMK52708.2021.9558994.</a:t>
            </a:r>
          </a:p>
          <a:p>
            <a:pPr marL="0" indent="0">
              <a:lnSpc>
                <a:spcPct val="120000"/>
              </a:lnSpc>
              <a:buNone/>
            </a:pPr>
            <a:r>
              <a:rPr lang="en-IN" sz="3600" b="0" i="0" dirty="0">
                <a:effectLst/>
                <a:latin typeface="Times New Roman" panose="02020603050405020304" pitchFamily="18" charset="0"/>
                <a:cs typeface="Times New Roman" panose="02020603050405020304" pitchFamily="18" charset="0"/>
              </a:rPr>
              <a:t>[22] Dubey,  S.  (2019,  December  26).  Alzheimer's  Dataset  (  4  class  of Images),</a:t>
            </a:r>
            <a:r>
              <a:rPr lang="en-IN" sz="3600" b="0" i="0" dirty="0" err="1">
                <a:effectLst/>
                <a:latin typeface="Times New Roman" panose="02020603050405020304" pitchFamily="18" charset="0"/>
                <a:cs typeface="Times New Roman" panose="02020603050405020304" pitchFamily="18" charset="0"/>
              </a:rPr>
              <a:t>Kaggledatase</a:t>
            </a:r>
            <a:r>
              <a:rPr lang="en-IN" sz="3600" b="0" i="0" dirty="0">
                <a:effectLst/>
                <a:latin typeface="Times New Roman" panose="02020603050405020304" pitchFamily="18" charset="0"/>
                <a:cs typeface="Times New Roman" panose="02020603050405020304" pitchFamily="18" charset="0"/>
              </a:rPr>
              <a:t>.  https://</a:t>
            </a:r>
            <a:r>
              <a:rPr lang="en-IN" sz="3600" b="0" i="0" dirty="0" err="1">
                <a:effectLst/>
                <a:latin typeface="Times New Roman" panose="02020603050405020304" pitchFamily="18" charset="0"/>
                <a:cs typeface="Times New Roman" panose="02020603050405020304" pitchFamily="18" charset="0"/>
              </a:rPr>
              <a:t>www.kaggle.com</a:t>
            </a:r>
            <a:r>
              <a:rPr lang="en-IN" sz="3600" b="0" i="0" dirty="0">
                <a:effectLst/>
                <a:latin typeface="Times New Roman" panose="02020603050405020304" pitchFamily="18" charset="0"/>
                <a:cs typeface="Times New Roman" panose="02020603050405020304" pitchFamily="18" charset="0"/>
              </a:rPr>
              <a:t>/tourist55/alzheimers-dataset-4-class-of-images?select=Alzheimer_s%2Bt.</a:t>
            </a: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36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IN" sz="1100" b="0" i="0" dirty="0">
              <a:effectLst/>
              <a:latin typeface="Times New Roman" panose="02020603050405020304" pitchFamily="18" charset="0"/>
              <a:cs typeface="Times New Roman" panose="02020603050405020304" pitchFamily="18" charset="0"/>
            </a:endParaRP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951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6114B6B-6D15-46E8-9310-9A1C4E956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E617A-6BA3-434D-B181-7B536C0EF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38DD90-0DEF-2DC3-9393-A1C0F000B7A2}"/>
              </a:ext>
            </a:extLst>
          </p:cNvPr>
          <p:cNvSpPr>
            <a:spLocks noGrp="1"/>
          </p:cNvSpPr>
          <p:nvPr>
            <p:ph type="title"/>
          </p:nvPr>
        </p:nvSpPr>
        <p:spPr>
          <a:xfrm>
            <a:off x="485128" y="1298448"/>
            <a:ext cx="3843409" cy="3255264"/>
          </a:xfrm>
        </p:spPr>
        <p:txBody>
          <a:bodyPr vert="horz" lIns="91440" tIns="45720" rIns="91440" bIns="45720" rtlCol="0" anchor="b">
            <a:normAutofit/>
          </a:bodyPr>
          <a:lstStyle/>
          <a:p>
            <a:r>
              <a:rPr lang="en-US" sz="5900" spc="-100" dirty="0"/>
              <a:t>Dataset</a:t>
            </a:r>
          </a:p>
        </p:txBody>
      </p:sp>
      <p:sp>
        <p:nvSpPr>
          <p:cNvPr id="27" name="Rectangle 16">
            <a:extLst>
              <a:ext uri="{FF2B5EF4-FFF2-40B4-BE49-F238E27FC236}">
                <a16:creationId xmlns:a16="http://schemas.microsoft.com/office/drawing/2014/main" id="{1B6CCFA1-328B-40BB-A9CB-0CF80A78E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29DD6A62-71E3-44C2-B53E-15B1FAA28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8A64ACF7-C519-7BD8-AFAD-7A54373CB2A1}"/>
              </a:ext>
            </a:extLst>
          </p:cNvPr>
          <p:cNvPicPr>
            <a:picLocks noChangeAspect="1"/>
          </p:cNvPicPr>
          <p:nvPr/>
        </p:nvPicPr>
        <p:blipFill rotWithShape="1">
          <a:blip r:embed="rId2"/>
          <a:srcRect t="1739" r="5" b="2468"/>
          <a:stretch/>
        </p:blipFill>
        <p:spPr>
          <a:xfrm>
            <a:off x="7460907" y="3264090"/>
            <a:ext cx="4027002" cy="2825813"/>
          </a:xfrm>
          <a:prstGeom prst="rect">
            <a:avLst/>
          </a:prstGeom>
        </p:spPr>
      </p:pic>
      <p:pic>
        <p:nvPicPr>
          <p:cNvPr id="4" name="Picture 3" descr="Table&#10;&#10;Description automatically generated">
            <a:extLst>
              <a:ext uri="{FF2B5EF4-FFF2-40B4-BE49-F238E27FC236}">
                <a16:creationId xmlns:a16="http://schemas.microsoft.com/office/drawing/2014/main" id="{0A91E9E6-DDC5-D35D-E83E-78B14AD7A274}"/>
              </a:ext>
            </a:extLst>
          </p:cNvPr>
          <p:cNvPicPr>
            <a:picLocks noChangeAspect="1"/>
          </p:cNvPicPr>
          <p:nvPr/>
        </p:nvPicPr>
        <p:blipFill rotWithShape="1">
          <a:blip r:embed="rId3"/>
          <a:srcRect r="28432" b="3"/>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29" name="Rectangle 20">
            <a:extLst>
              <a:ext uri="{FF2B5EF4-FFF2-40B4-BE49-F238E27FC236}">
                <a16:creationId xmlns:a16="http://schemas.microsoft.com/office/drawing/2014/main" id="{21A23C7F-CB20-458F-9B61-2434CE01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17A7F69-2A53-5397-75D5-A1F6917B208B}"/>
              </a:ext>
            </a:extLst>
          </p:cNvPr>
          <p:cNvSpPr txBox="1"/>
          <p:nvPr/>
        </p:nvSpPr>
        <p:spPr>
          <a:xfrm>
            <a:off x="5024487" y="50716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8628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4514-BE70-E904-6485-E8C2B5A617B8}"/>
              </a:ext>
            </a:extLst>
          </p:cNvPr>
          <p:cNvSpPr>
            <a:spLocks noGrp="1"/>
          </p:cNvSpPr>
          <p:nvPr>
            <p:ph type="title"/>
          </p:nvPr>
        </p:nvSpPr>
        <p:spPr/>
        <p:txBody>
          <a:bodyPr/>
          <a:lstStyle/>
          <a:p>
            <a:r>
              <a:rPr lang="en-US" dirty="0"/>
              <a:t>Gene Expression</a:t>
            </a:r>
          </a:p>
        </p:txBody>
      </p:sp>
      <p:pic>
        <p:nvPicPr>
          <p:cNvPr id="4" name="Content Placeholder 3" descr="Table&#10;&#10;Description automatically generated">
            <a:extLst>
              <a:ext uri="{FF2B5EF4-FFF2-40B4-BE49-F238E27FC236}">
                <a16:creationId xmlns:a16="http://schemas.microsoft.com/office/drawing/2014/main" id="{FF2F7A05-7714-F951-1C2B-6B8F9397F7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56569" y="863790"/>
            <a:ext cx="3227411" cy="5121275"/>
          </a:xfrm>
          <a:prstGeom prst="rect">
            <a:avLst/>
          </a:prstGeom>
        </p:spPr>
      </p:pic>
      <p:sp>
        <p:nvSpPr>
          <p:cNvPr id="5" name="TextBox 4">
            <a:extLst>
              <a:ext uri="{FF2B5EF4-FFF2-40B4-BE49-F238E27FC236}">
                <a16:creationId xmlns:a16="http://schemas.microsoft.com/office/drawing/2014/main" id="{0F12D1A7-6739-5FD5-1F8E-FDDBBFBD56DC}"/>
              </a:ext>
            </a:extLst>
          </p:cNvPr>
          <p:cNvSpPr txBox="1"/>
          <p:nvPr/>
        </p:nvSpPr>
        <p:spPr>
          <a:xfrm>
            <a:off x="7474527" y="2547264"/>
            <a:ext cx="3934691" cy="1754326"/>
          </a:xfrm>
          <a:prstGeom prst="rect">
            <a:avLst/>
          </a:prstGeom>
          <a:noFill/>
        </p:spPr>
        <p:txBody>
          <a:bodyPr wrap="square" rtlCol="0">
            <a:spAutoFit/>
          </a:bodyPr>
          <a:lstStyle/>
          <a:p>
            <a:pPr algn="just"/>
            <a:r>
              <a:rPr lang="en-US" dirty="0">
                <a:solidFill>
                  <a:schemeClr val="tx1">
                    <a:lumMod val="50000"/>
                    <a:lumOff val="50000"/>
                  </a:schemeClr>
                </a:solidFill>
                <a:latin typeface="Times New Roman" panose="02020603050405020304" pitchFamily="18" charset="0"/>
                <a:cs typeface="Times New Roman" panose="02020603050405020304" pitchFamily="18" charset="0"/>
              </a:rPr>
              <a:t>Summary of blood gene expression values of top 15 Gene symbols measured against different probe identifiers taken from sample GSM1539080 which was measured as part of dataset GSE63060</a:t>
            </a:r>
          </a:p>
        </p:txBody>
      </p:sp>
    </p:spTree>
    <p:extLst>
      <p:ext uri="{BB962C8B-B14F-4D97-AF65-F5344CB8AC3E}">
        <p14:creationId xmlns:p14="http://schemas.microsoft.com/office/powerpoint/2010/main" val="282529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0" y="0"/>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dirty="0">
                <a:cs typeface="Calibri" panose="020F0502020204030204" pitchFamily="34" charset="0"/>
              </a:rPr>
              <a:t>Motivation</a:t>
            </a:r>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DEG’s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dirty="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4D8A5FE4-BEED-0D55-86E5-10A0CF901104}"/>
              </a:ext>
            </a:extLst>
          </p:cNvPr>
          <p:cNvGraphicFramePr>
            <a:graphicFrameLocks noGrp="1"/>
          </p:cNvGraphicFramePr>
          <p:nvPr>
            <p:extLst>
              <p:ext uri="{D42A27DB-BD31-4B8C-83A1-F6EECF244321}">
                <p14:modId xmlns:p14="http://schemas.microsoft.com/office/powerpoint/2010/main" val="818623718"/>
              </p:ext>
            </p:extLst>
          </p:nvPr>
        </p:nvGraphicFramePr>
        <p:xfrm>
          <a:off x="522710" y="517268"/>
          <a:ext cx="11146579" cy="5854701"/>
        </p:xfrm>
        <a:graphic>
          <a:graphicData uri="http://schemas.openxmlformats.org/drawingml/2006/table">
            <a:tbl>
              <a:tblPr firstRow="1" firstCol="1" bandRow="1">
                <a:noFill/>
                <a:tableStyleId>{5C22544A-7EE6-4342-B048-85BDC9FD1C3A}</a:tableStyleId>
              </a:tblPr>
              <a:tblGrid>
                <a:gridCol w="1607553">
                  <a:extLst>
                    <a:ext uri="{9D8B030D-6E8A-4147-A177-3AD203B41FA5}">
                      <a16:colId xmlns:a16="http://schemas.microsoft.com/office/drawing/2014/main" val="2456126914"/>
                    </a:ext>
                  </a:extLst>
                </a:gridCol>
                <a:gridCol w="3375444">
                  <a:extLst>
                    <a:ext uri="{9D8B030D-6E8A-4147-A177-3AD203B41FA5}">
                      <a16:colId xmlns:a16="http://schemas.microsoft.com/office/drawing/2014/main" val="2350797001"/>
                    </a:ext>
                  </a:extLst>
                </a:gridCol>
                <a:gridCol w="2221895">
                  <a:extLst>
                    <a:ext uri="{9D8B030D-6E8A-4147-A177-3AD203B41FA5}">
                      <a16:colId xmlns:a16="http://schemas.microsoft.com/office/drawing/2014/main" val="3732644832"/>
                    </a:ext>
                  </a:extLst>
                </a:gridCol>
                <a:gridCol w="1196044">
                  <a:extLst>
                    <a:ext uri="{9D8B030D-6E8A-4147-A177-3AD203B41FA5}">
                      <a16:colId xmlns:a16="http://schemas.microsoft.com/office/drawing/2014/main" val="3188191511"/>
                    </a:ext>
                  </a:extLst>
                </a:gridCol>
                <a:gridCol w="1546349">
                  <a:extLst>
                    <a:ext uri="{9D8B030D-6E8A-4147-A177-3AD203B41FA5}">
                      <a16:colId xmlns:a16="http://schemas.microsoft.com/office/drawing/2014/main" val="2676566864"/>
                    </a:ext>
                  </a:extLst>
                </a:gridCol>
                <a:gridCol w="1199294">
                  <a:extLst>
                    <a:ext uri="{9D8B030D-6E8A-4147-A177-3AD203B41FA5}">
                      <a16:colId xmlns:a16="http://schemas.microsoft.com/office/drawing/2014/main" val="1661020395"/>
                    </a:ext>
                  </a:extLst>
                </a:gridCol>
              </a:tblGrid>
              <a:tr h="209948">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Study</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Dataset Used</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Feature Selection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No. of Genes</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Classification Alg.</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Performance</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998619255"/>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Lee, T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SAM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697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AUC: 87.4%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35208191"/>
                  </a:ext>
                </a:extLst>
              </a:tr>
              <a:tr h="351623">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M. S. Kamal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GSE174367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18,234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KNN</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64.5%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ACC: 82.4%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23240412"/>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Mahendran, 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GSE76105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Adaboost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DRNN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89.4%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4057028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Khanal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ADNI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t-test + SelectFromFeature</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25</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XGBoost</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65%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67%</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4262784"/>
                  </a:ext>
                </a:extLst>
              </a:tr>
              <a:tr h="661571">
                <a:tc>
                  <a:txBody>
                    <a:bodyPr/>
                    <a:lstStyle/>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El-Gawady, A et al.</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GSE44768</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χ</a:t>
                      </a:r>
                      <a:r>
                        <a:rPr lang="en-US" sz="1000" cap="none" spc="0" baseline="30000" dirty="0">
                          <a:solidFill>
                            <a:schemeClr val="tx1"/>
                          </a:solidFill>
                          <a:effectLst/>
                          <a:latin typeface="Times New Roman" panose="02020603050405020304" pitchFamily="18" charset="0"/>
                          <a:cs typeface="Times New Roman" panose="02020603050405020304" pitchFamily="18" charset="0"/>
                        </a:rPr>
                        <a:t>2</a:t>
                      </a:r>
                      <a:r>
                        <a:rPr lang="en-US" sz="1000" cap="none" spc="0" dirty="0">
                          <a:solidFill>
                            <a:schemeClr val="tx1"/>
                          </a:solidFill>
                          <a:effectLst/>
                          <a:latin typeface="Times New Roman" panose="02020603050405020304" pitchFamily="18" charset="0"/>
                          <a:cs typeface="Times New Roman" panose="02020603050405020304" pitchFamily="18" charset="0"/>
                        </a:rPr>
                        <a:t>, ANOVA, MI</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30</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97.5%</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AUC: 97.2%</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975322685"/>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S. Perera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PCA, RF, ETC</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14</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SVM</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93.9%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75850547"/>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C. Park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GSE80970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t-test</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35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DNN</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82.3%</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488146795"/>
                  </a:ext>
                </a:extLst>
              </a:tr>
              <a:tr h="351623">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H. M. AL-Bermany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GSE3061</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ANOVA + k-means</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2500</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ACC: 92.9%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88385248"/>
                  </a:ext>
                </a:extLst>
              </a:tr>
              <a:tr h="1591415">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A. Sharma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GSE33000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GSE44770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GSE118553</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GSE1132903</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GSE48350</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GSE28146</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GSE5281</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GSE48350</a:t>
                      </a:r>
                      <a:r>
                        <a:rPr lang="en-IN" sz="1000" cap="none" spc="0" dirty="0">
                          <a:solidFill>
                            <a:schemeClr val="tx1"/>
                          </a:solidFill>
                          <a:effectLst/>
                          <a:latin typeface="Times New Roman" panose="02020603050405020304" pitchFamily="18" charset="0"/>
                          <a:cs typeface="Times New Roman" panose="02020603050405020304" pitchFamily="18" charset="0"/>
                        </a:rPr>
                        <a:t>, </a:t>
                      </a:r>
                      <a:r>
                        <a:rPr lang="en-US" sz="1000" cap="none" spc="0" dirty="0">
                          <a:solidFill>
                            <a:schemeClr val="tx1"/>
                          </a:solidFill>
                          <a:effectLst/>
                          <a:latin typeface="Times New Roman" panose="02020603050405020304" pitchFamily="18" charset="0"/>
                          <a:cs typeface="Times New Roman" panose="02020603050405020304" pitchFamily="18" charset="0"/>
                        </a:rPr>
                        <a:t>GSE4757</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varSelRF + 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208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ElasticN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0.98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92415406"/>
                  </a:ext>
                </a:extLst>
              </a:tr>
              <a:tr h="506597">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Kalkan H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GSE63060</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GSE63061</a:t>
                      </a:r>
                      <a:endParaRPr lang="en-IN" sz="1000" cap="none" spc="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a:solidFill>
                            <a:schemeClr val="tx1"/>
                          </a:solidFill>
                          <a:effectLst/>
                          <a:latin typeface="Times New Roman" panose="02020603050405020304" pitchFamily="18" charset="0"/>
                          <a:cs typeface="Times New Roman" panose="02020603050405020304" pitchFamily="18" charset="0"/>
                        </a:rPr>
                        <a:t>GSE140829</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LASSO</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488</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CNN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84.2%</a:t>
                      </a:r>
                      <a:endParaRPr lang="en-IN" sz="1000"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1000" cap="none" spc="0" dirty="0">
                          <a:solidFill>
                            <a:schemeClr val="tx1"/>
                          </a:solidFill>
                          <a:effectLst/>
                          <a:latin typeface="Times New Roman" panose="02020603050405020304" pitchFamily="18" charset="0"/>
                          <a:cs typeface="Times New Roman" panose="02020603050405020304" pitchFamily="18" charset="0"/>
                        </a:rPr>
                        <a:t>AUC: 87.5%</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40319993"/>
                  </a:ext>
                </a:extLst>
              </a:tr>
              <a:tr h="209948">
                <a:tc>
                  <a:txBody>
                    <a:bodyPr/>
                    <a:lstStyle/>
                    <a:p>
                      <a:pPr algn="ctr"/>
                      <a:r>
                        <a:rPr lang="en-US" sz="800" b="1" cap="none" spc="0">
                          <a:solidFill>
                            <a:schemeClr val="tx1"/>
                          </a:solidFill>
                          <a:effectLst/>
                          <a:latin typeface="Times New Roman" panose="02020603050405020304" pitchFamily="18" charset="0"/>
                          <a:cs typeface="Times New Roman" panose="02020603050405020304" pitchFamily="18" charset="0"/>
                        </a:rPr>
                        <a:t>D. Sun et al.</a:t>
                      </a:r>
                      <a:endParaRPr lang="en-IN" sz="800" b="1"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GSE5281, GSE44771, GSE109887, GSE132903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RF</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a:solidFill>
                            <a:schemeClr val="tx1"/>
                          </a:solidFill>
                          <a:effectLst/>
                          <a:latin typeface="Times New Roman" panose="02020603050405020304" pitchFamily="18" charset="0"/>
                          <a:cs typeface="Times New Roman" panose="02020603050405020304" pitchFamily="18" charset="0"/>
                        </a:rPr>
                        <a:t>6</a:t>
                      </a:r>
                      <a:endParaRPr lang="en-IN" sz="1000" cap="none" spc="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DNN</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ctr"/>
                      <a:r>
                        <a:rPr lang="en-US" sz="1000" cap="none" spc="0" dirty="0">
                          <a:solidFill>
                            <a:schemeClr val="tx1"/>
                          </a:solidFill>
                          <a:effectLst/>
                          <a:latin typeface="Times New Roman" panose="02020603050405020304" pitchFamily="18" charset="0"/>
                          <a:cs typeface="Times New Roman" panose="02020603050405020304" pitchFamily="18" charset="0"/>
                        </a:rPr>
                        <a:t>ACC: 92.3%</a:t>
                      </a:r>
                      <a:endParaRPr lang="en-IN" sz="1000"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25186" marR="25186" marT="0" marB="43032"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128664375"/>
                  </a:ext>
                </a:extLst>
              </a:tr>
              <a:tr h="342237">
                <a:tc gridSpan="6">
                  <a:txBody>
                    <a:bodyPr/>
                    <a:lstStyle/>
                    <a:p>
                      <a:pPr algn="l"/>
                      <a:r>
                        <a:rPr lang="en-US" sz="800" b="1" cap="none" spc="0" dirty="0">
                          <a:solidFill>
                            <a:schemeClr val="tx1"/>
                          </a:solidFill>
                          <a:effectLst/>
                          <a:latin typeface="Times New Roman" panose="02020603050405020304" pitchFamily="18" charset="0"/>
                          <a:cs typeface="Times New Roman" panose="02020603050405020304" pitchFamily="18" charset="0"/>
                        </a:rPr>
                        <a:t> </a:t>
                      </a:r>
                      <a:endParaRPr lang="en-IN" sz="800" b="1" cap="none" spc="0" dirty="0">
                        <a:solidFill>
                          <a:schemeClr val="tx1"/>
                        </a:solidFill>
                        <a:effectLst/>
                        <a:latin typeface="Times New Roman" panose="02020603050405020304" pitchFamily="18" charset="0"/>
                        <a:cs typeface="Times New Roman" panose="02020603050405020304" pitchFamily="18" charset="0"/>
                      </a:endParaRPr>
                    </a:p>
                    <a:p>
                      <a:pPr algn="ctr"/>
                      <a:r>
                        <a:rPr lang="en-US" sz="800" b="1" cap="none" spc="0" dirty="0">
                          <a:solidFill>
                            <a:schemeClr val="tx1"/>
                          </a:solidFill>
                          <a:effectLst/>
                          <a:latin typeface="Times New Roman" panose="02020603050405020304" pitchFamily="18" charset="0"/>
                          <a:cs typeface="Times New Roman" panose="02020603050405020304" pitchFamily="18" charset="0"/>
                        </a:rPr>
                        <a:t>Table 1: Summary of studies conducted on detection of AD using various feature selection and classification techniques with gene expression.</a:t>
                      </a:r>
                      <a:endParaRPr lang="en-IN" sz="800" b="1" cap="none" spc="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9060" marR="79060" marT="39530" marB="39530" anchor="ctr">
                    <a:lnL w="12700" cap="flat" cmpd="sng" algn="ctr">
                      <a:noFill/>
                      <a:prstDash val="solid"/>
                    </a:lnL>
                    <a:lnR w="12700" cmpd="sng">
                      <a:noFill/>
                      <a:prstDash val="solid"/>
                    </a:lnR>
                    <a:lnT w="12700" cmpd="sng">
                      <a:noFill/>
                      <a:prstDash val="solid"/>
                    </a:lnT>
                    <a:lnB w="12700" cap="flat" cmpd="sng" algn="ctr">
                      <a:noFill/>
                      <a:prstDash val="soli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6970725"/>
                  </a:ext>
                </a:extLst>
              </a:tr>
            </a:tbl>
          </a:graphicData>
        </a:graphic>
      </p:graphicFrame>
    </p:spTree>
    <p:extLst>
      <p:ext uri="{BB962C8B-B14F-4D97-AF65-F5344CB8AC3E}">
        <p14:creationId xmlns:p14="http://schemas.microsoft.com/office/powerpoint/2010/main" val="273810268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5303F1-2CE0-7840-8B18-4C8FB1AEC40B}">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Frame</Template>
  <TotalTime>1625</TotalTime>
  <Words>5848</Words>
  <Application>Microsoft Macintosh PowerPoint</Application>
  <PresentationFormat>Widescreen</PresentationFormat>
  <Paragraphs>508</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Corbel</vt:lpstr>
      <vt:lpstr>Times New Roman</vt:lpstr>
      <vt:lpstr>Wingdings 2</vt:lpstr>
      <vt:lpstr>Frame</vt:lpstr>
      <vt:lpstr>Early detection of Alzheimer’s disease using blood gene expression data  </vt:lpstr>
      <vt:lpstr>Abstract</vt:lpstr>
      <vt:lpstr>Introduction</vt:lpstr>
      <vt:lpstr>Introduction – Cont.</vt:lpstr>
      <vt:lpstr>Dataset</vt:lpstr>
      <vt:lpstr>Gene Expression</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103</cp:revision>
  <dcterms:created xsi:type="dcterms:W3CDTF">2022-11-08T11:59:11Z</dcterms:created>
  <dcterms:modified xsi:type="dcterms:W3CDTF">2023-02-18T06:54:03Z</dcterms:modified>
</cp:coreProperties>
</file>